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24"/>
  </p:notesMasterIdLst>
  <p:handoutMasterIdLst>
    <p:handoutMasterId r:id="rId25"/>
  </p:handoutMasterIdLst>
  <p:sldIdLst>
    <p:sldId id="256" r:id="rId2"/>
    <p:sldId id="266" r:id="rId3"/>
    <p:sldId id="257" r:id="rId4"/>
    <p:sldId id="258" r:id="rId5"/>
    <p:sldId id="307" r:id="rId6"/>
    <p:sldId id="304" r:id="rId7"/>
    <p:sldId id="308" r:id="rId8"/>
    <p:sldId id="274" r:id="rId9"/>
    <p:sldId id="261" r:id="rId10"/>
    <p:sldId id="280" r:id="rId11"/>
    <p:sldId id="277" r:id="rId12"/>
    <p:sldId id="276" r:id="rId13"/>
    <p:sldId id="267" r:id="rId14"/>
    <p:sldId id="275" r:id="rId15"/>
    <p:sldId id="309" r:id="rId16"/>
    <p:sldId id="299" r:id="rId17"/>
    <p:sldId id="300" r:id="rId18"/>
    <p:sldId id="310" r:id="rId19"/>
    <p:sldId id="283" r:id="rId20"/>
    <p:sldId id="301" r:id="rId21"/>
    <p:sldId id="302" r:id="rId22"/>
    <p:sldId id="305" r:id="rId23"/>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EAFF"/>
    <a:srgbClr val="5C73A9"/>
    <a:srgbClr val="3D78E3"/>
    <a:srgbClr val="1A85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88725" autoAdjust="0"/>
  </p:normalViewPr>
  <p:slideViewPr>
    <p:cSldViewPr snapToGrid="0" snapToObjects="1">
      <p:cViewPr>
        <p:scale>
          <a:sx n="100" d="100"/>
          <a:sy n="100" d="100"/>
        </p:scale>
        <p:origin x="-1024" y="-2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Feuille_Microsoft_Excel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Feuille_Microsoft_Excel2.xlsx"/><Relationship Id="rId2" Type="http://schemas.microsoft.com/office/2011/relationships/chartStyle" Target="style2.xml"/><Relationship Id="rId3"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openxmlformats.org/officeDocument/2006/relationships/package" Target="../embeddings/Feuille_Microsoft_Excel3.xlsx"/><Relationship Id="rId2" Type="http://schemas.microsoft.com/office/2011/relationships/chartStyle" Target="style3.xml"/><Relationship Id="rId3"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openxmlformats.org/officeDocument/2006/relationships/package" Target="../embeddings/Feuille_Microsoft_Excel4.xlsx"/></Relationships>
</file>

<file path=ppt/charts/_rels/chart5.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Classeur1"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edmfrance:Documents:TRAVAIL%20:BLUEBEEP:Finance:Financements%20%20EXTERIEUR:Thierry%20NICOLAS:Classeur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Source Sans Pro"/>
                <a:ea typeface="+mn-ea"/>
                <a:cs typeface="Source Sans Pro"/>
              </a:defRPr>
            </a:pPr>
            <a:r>
              <a:rPr lang="en-US" sz="1400" dirty="0">
                <a:solidFill>
                  <a:schemeClr val="tx1"/>
                </a:solidFill>
                <a:latin typeface="Source Sans Pro"/>
                <a:cs typeface="Source Sans Pro"/>
              </a:rPr>
              <a:t>Worldwide HC market </a:t>
            </a:r>
          </a:p>
          <a:p>
            <a:pPr>
              <a:defRPr sz="1400" b="0" i="0" u="none" strike="noStrike" kern="1200" spc="0" baseline="0">
                <a:solidFill>
                  <a:schemeClr val="tx1"/>
                </a:solidFill>
                <a:latin typeface="Source Sans Pro"/>
                <a:ea typeface="+mn-ea"/>
                <a:cs typeface="Source Sans Pro"/>
              </a:defRPr>
            </a:pPr>
            <a:r>
              <a:rPr lang="en-US" sz="1400" dirty="0">
                <a:solidFill>
                  <a:schemeClr val="tx1"/>
                </a:solidFill>
                <a:latin typeface="Source Sans Pro"/>
                <a:cs typeface="Source Sans Pro"/>
              </a:rPr>
              <a:t>in M units sold per year</a:t>
            </a:r>
          </a:p>
        </c:rich>
      </c:tx>
      <c:layout/>
      <c:overlay val="0"/>
      <c:spPr>
        <a:noFill/>
        <a:ln>
          <a:noFill/>
        </a:ln>
        <a:effectLst/>
      </c:spPr>
    </c:title>
    <c:autoTitleDeleted val="0"/>
    <c:plotArea>
      <c:layout/>
      <c:pieChart>
        <c:varyColors val="1"/>
        <c:ser>
          <c:idx val="0"/>
          <c:order val="0"/>
          <c:tx>
            <c:strRef>
              <c:f>Feuil1!$B$1</c:f>
              <c:strCache>
                <c:ptCount val="1"/>
                <c:pt idx="0">
                  <c:v>Worldwide HC market in M units sold per year</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tx>
                <c:rich>
                  <a:bodyPr/>
                  <a:lstStyle/>
                  <a:p>
                    <a:r>
                      <a:rPr lang="en-US" noProof="0"/>
                      <a:t>Europe
</a:t>
                    </a:r>
                    <a:r>
                      <a:rPr lang="en-US" noProof="0" smtClean="0"/>
                      <a:t>2</a:t>
                    </a:r>
                    <a:endParaRPr lang="fr-FR" smtClean="0"/>
                  </a:p>
                </c:rich>
              </c:tx>
              <c:dLblPos val="inEnd"/>
              <c:showLegendKey val="0"/>
              <c:showVal val="1"/>
              <c:showCatName val="1"/>
              <c:showSerName val="0"/>
              <c:showPercent val="0"/>
              <c:showBubbleSize val="0"/>
              <c:separator>
</c:separator>
            </c:dLbl>
            <c:dLbl>
              <c:idx val="1"/>
              <c:layout/>
              <c:tx>
                <c:rich>
                  <a:bodyPr/>
                  <a:lstStyle/>
                  <a:p>
                    <a:r>
                      <a:rPr lang="en-US" noProof="0"/>
                      <a:t>USA
</a:t>
                    </a:r>
                    <a:r>
                      <a:rPr lang="en-US" noProof="0" smtClean="0"/>
                      <a:t>2</a:t>
                    </a:r>
                    <a:endParaRPr lang="fr-FR"/>
                  </a:p>
                </c:rich>
              </c:tx>
              <c:dLblPos val="inEnd"/>
              <c:showLegendKey val="0"/>
              <c:showVal val="1"/>
              <c:showCatName val="1"/>
              <c:showSerName val="0"/>
              <c:showPercent val="0"/>
              <c:showBubbleSize val="0"/>
              <c:separator>
</c:separator>
            </c:dLbl>
            <c:dLbl>
              <c:idx val="2"/>
              <c:layout/>
              <c:tx>
                <c:rich>
                  <a:bodyPr/>
                  <a:lstStyle/>
                  <a:p>
                    <a:r>
                      <a:rPr lang="en-US" noProof="0"/>
                      <a:t>Asia
</a:t>
                    </a:r>
                    <a:r>
                      <a:rPr lang="en-US" noProof="0" smtClean="0"/>
                      <a:t>2</a:t>
                    </a:r>
                    <a:endParaRPr lang="fr-FR"/>
                  </a:p>
                </c:rich>
              </c:tx>
              <c:dLblPos val="inEnd"/>
              <c:showLegendKey val="0"/>
              <c:showVal val="1"/>
              <c:showCatName val="1"/>
              <c:showSerName val="0"/>
              <c:showPercent val="0"/>
              <c:showBubbleSize val="0"/>
              <c:separator>
</c:separator>
            </c:dLbl>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noProof="0">
                    <a:solidFill>
                      <a:schemeClr val="bg1"/>
                    </a:solidFill>
                    <a:latin typeface="+mn-lt"/>
                    <a:ea typeface="+mn-ea"/>
                    <a:cs typeface="+mn-cs"/>
                  </a:defRPr>
                </a:pPr>
                <a:endParaRPr lang="fr-FR"/>
              </a:p>
            </c:txPr>
            <c:dLblPos val="inEnd"/>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Feuil1!$A$2:$A$5</c:f>
              <c:strCache>
                <c:ptCount val="4"/>
                <c:pt idx="0">
                  <c:v>Europe</c:v>
                </c:pt>
                <c:pt idx="1">
                  <c:v>USA</c:v>
                </c:pt>
                <c:pt idx="2">
                  <c:v>Asia</c:v>
                </c:pt>
                <c:pt idx="3">
                  <c:v>R.O.W.</c:v>
                </c:pt>
              </c:strCache>
            </c:strRef>
          </c:cat>
          <c:val>
            <c:numRef>
              <c:f>Feuil1!$B$2:$B$5</c:f>
              <c:numCache>
                <c:formatCode>General</c:formatCode>
                <c:ptCount val="4"/>
                <c:pt idx="0">
                  <c:v>4.0</c:v>
                </c:pt>
                <c:pt idx="1">
                  <c:v>4.0</c:v>
                </c:pt>
                <c:pt idx="2">
                  <c:v>4.0</c:v>
                </c:pt>
                <c:pt idx="3">
                  <c:v>1.0</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Source Sans Pro"/>
                <a:ea typeface="+mn-ea"/>
                <a:cs typeface="Source Sans Pro"/>
              </a:defRPr>
            </a:pPr>
            <a:r>
              <a:rPr lang="en-US" sz="1400" dirty="0">
                <a:solidFill>
                  <a:schemeClr val="tx1"/>
                </a:solidFill>
                <a:latin typeface="Source Sans Pro"/>
                <a:cs typeface="Source Sans Pro"/>
              </a:rPr>
              <a:t>Worldwide CS market </a:t>
            </a:r>
          </a:p>
          <a:p>
            <a:pPr>
              <a:defRPr sz="1400" b="0" i="0" u="none" strike="noStrike" kern="1200" spc="0" baseline="0">
                <a:solidFill>
                  <a:schemeClr val="tx1"/>
                </a:solidFill>
                <a:latin typeface="Source Sans Pro"/>
                <a:ea typeface="+mn-ea"/>
                <a:cs typeface="Source Sans Pro"/>
              </a:defRPr>
            </a:pPr>
            <a:r>
              <a:rPr lang="en-US" sz="1400" dirty="0">
                <a:solidFill>
                  <a:schemeClr val="tx1"/>
                </a:solidFill>
                <a:latin typeface="Source Sans Pro"/>
                <a:cs typeface="Source Sans Pro"/>
              </a:rPr>
              <a:t>in M units sold per year</a:t>
            </a:r>
          </a:p>
        </c:rich>
      </c:tx>
      <c:layout/>
      <c:overlay val="0"/>
      <c:spPr>
        <a:noFill/>
        <a:ln>
          <a:noFill/>
        </a:ln>
        <a:effectLst/>
      </c:spPr>
    </c:title>
    <c:autoTitleDeleted val="0"/>
    <c:plotArea>
      <c:layout/>
      <c:pieChart>
        <c:varyColors val="1"/>
        <c:ser>
          <c:idx val="0"/>
          <c:order val="0"/>
          <c:tx>
            <c:strRef>
              <c:f>Feuil1!$B$1</c:f>
              <c:strCache>
                <c:ptCount val="1"/>
                <c:pt idx="0">
                  <c:v>Worldwide CS market in M units sold per year</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tx>
                <c:rich>
                  <a:bodyPr/>
                  <a:lstStyle/>
                  <a:p>
                    <a:r>
                      <a:rPr lang="en-US" noProof="0"/>
                      <a:t>Europe
</a:t>
                    </a:r>
                    <a:r>
                      <a:rPr lang="en-US" noProof="0" smtClean="0"/>
                      <a:t>2</a:t>
                    </a:r>
                    <a:endParaRPr lang="fr-FR"/>
                  </a:p>
                </c:rich>
              </c:tx>
              <c:dLblPos val="inEnd"/>
              <c:showLegendKey val="0"/>
              <c:showVal val="1"/>
              <c:showCatName val="1"/>
              <c:showSerName val="0"/>
              <c:showPercent val="0"/>
              <c:showBubbleSize val="0"/>
              <c:separator>
</c:separator>
            </c:dLbl>
            <c:dLbl>
              <c:idx val="1"/>
              <c:layout/>
              <c:tx>
                <c:rich>
                  <a:bodyPr/>
                  <a:lstStyle/>
                  <a:p>
                    <a:r>
                      <a:rPr lang="en-US" noProof="0"/>
                      <a:t>USA
</a:t>
                    </a:r>
                    <a:r>
                      <a:rPr lang="en-US" noProof="0" smtClean="0"/>
                      <a:t>2</a:t>
                    </a:r>
                    <a:endParaRPr lang="fr-FR"/>
                  </a:p>
                </c:rich>
              </c:tx>
              <c:dLblPos val="inEnd"/>
              <c:showLegendKey val="0"/>
              <c:showVal val="1"/>
              <c:showCatName val="1"/>
              <c:showSerName val="0"/>
              <c:showPercent val="0"/>
              <c:showBubbleSize val="0"/>
              <c:separator>
</c:separator>
            </c:dLbl>
            <c:dLbl>
              <c:idx val="2"/>
              <c:layout/>
              <c:tx>
                <c:rich>
                  <a:bodyPr/>
                  <a:lstStyle/>
                  <a:p>
                    <a:r>
                      <a:rPr lang="en-US" noProof="0"/>
                      <a:t>Asia
</a:t>
                    </a:r>
                    <a:r>
                      <a:rPr lang="en-US" noProof="0" smtClean="0"/>
                      <a:t>2</a:t>
                    </a:r>
                    <a:endParaRPr lang="fr-FR"/>
                  </a:p>
                </c:rich>
              </c:tx>
              <c:dLblPos val="inEnd"/>
              <c:showLegendKey val="0"/>
              <c:showVal val="1"/>
              <c:showCatName val="1"/>
              <c:showSerName val="0"/>
              <c:showPercent val="0"/>
              <c:showBubbleSize val="0"/>
              <c:separator>
</c:separator>
            </c:dLbl>
            <c:dLbl>
              <c:idx val="3"/>
              <c:layout>
                <c:manualLayout>
                  <c:x val="0.120363047265379"/>
                  <c:y val="0.170410137623008"/>
                </c:manualLayout>
              </c:layout>
              <c:tx>
                <c:rich>
                  <a:bodyPr/>
                  <a:lstStyle/>
                  <a:p>
                    <a:r>
                      <a:rPr lang="en-US" noProof="0"/>
                      <a:t>R.O.W.
</a:t>
                    </a:r>
                    <a:r>
                      <a:rPr lang="en-US" noProof="0" smtClean="0"/>
                      <a:t>0.5</a:t>
                    </a:r>
                    <a:endParaRPr lang="fr-FR" dirty="0"/>
                  </a:p>
                </c:rich>
              </c:tx>
              <c:dLblPos val="bestFit"/>
              <c:showLegendKey val="0"/>
              <c:showVal val="1"/>
              <c:showCatName val="1"/>
              <c:showSerName val="0"/>
              <c:showPercent val="0"/>
              <c:showBubbleSize val="0"/>
              <c:separator>
</c:separator>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t" anchorCtr="1">
                <a:spAutoFit/>
              </a:bodyPr>
              <a:lstStyle/>
              <a:p>
                <a:pPr>
                  <a:defRPr lang="en-US" sz="1197" b="0" i="0" u="none" strike="noStrike" kern="1200" baseline="0" noProof="0">
                    <a:solidFill>
                      <a:schemeClr val="bg1"/>
                    </a:solidFill>
                    <a:latin typeface="+mn-lt"/>
                    <a:ea typeface="+mn-ea"/>
                    <a:cs typeface="+mn-cs"/>
                  </a:defRPr>
                </a:pPr>
                <a:endParaRPr lang="fr-FR"/>
              </a:p>
            </c:txPr>
            <c:dLblPos val="inEnd"/>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Feuil1!$A$2:$A$5</c:f>
              <c:strCache>
                <c:ptCount val="4"/>
                <c:pt idx="0">
                  <c:v>Europe</c:v>
                </c:pt>
                <c:pt idx="1">
                  <c:v>USA</c:v>
                </c:pt>
                <c:pt idx="2">
                  <c:v>Asia</c:v>
                </c:pt>
                <c:pt idx="3">
                  <c:v>R.O.W.</c:v>
                </c:pt>
              </c:strCache>
            </c:strRef>
          </c:cat>
          <c:val>
            <c:numRef>
              <c:f>Feuil1!$B$2:$B$5</c:f>
              <c:numCache>
                <c:formatCode>General</c:formatCode>
                <c:ptCount val="4"/>
                <c:pt idx="0">
                  <c:v>6.0</c:v>
                </c:pt>
                <c:pt idx="1">
                  <c:v>6.0</c:v>
                </c:pt>
                <c:pt idx="2">
                  <c:v>6.0</c:v>
                </c:pt>
                <c:pt idx="3">
                  <c:v>2.0</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a:pPr>
      <a:endParaRPr lang="fr-F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Source Sans Pro"/>
                <a:ea typeface="+mn-ea"/>
                <a:cs typeface="Source Sans Pro"/>
              </a:defRPr>
            </a:pPr>
            <a:r>
              <a:rPr lang="en-US" sz="1800" dirty="0">
                <a:solidFill>
                  <a:schemeClr val="tx1"/>
                </a:solidFill>
                <a:latin typeface="Source Sans Pro"/>
                <a:cs typeface="Source Sans Pro"/>
              </a:rPr>
              <a:t>Financing history </a:t>
            </a:r>
            <a:endParaRPr lang="en-US" sz="1800" dirty="0" smtClean="0">
              <a:solidFill>
                <a:schemeClr val="tx1"/>
              </a:solidFill>
              <a:latin typeface="Source Sans Pro"/>
              <a:cs typeface="Source Sans Pro"/>
            </a:endParaRPr>
          </a:p>
          <a:p>
            <a:pPr>
              <a:defRPr sz="1800" b="0" i="0" u="none" strike="noStrike" kern="1200" spc="0" baseline="0">
                <a:solidFill>
                  <a:schemeClr val="tx1"/>
                </a:solidFill>
                <a:latin typeface="Source Sans Pro"/>
                <a:ea typeface="+mn-ea"/>
                <a:cs typeface="Source Sans Pro"/>
              </a:defRPr>
            </a:pPr>
            <a:r>
              <a:rPr lang="en-US" sz="1800" dirty="0" smtClean="0">
                <a:solidFill>
                  <a:schemeClr val="tx1"/>
                </a:solidFill>
                <a:latin typeface="Source Sans Pro"/>
                <a:cs typeface="Source Sans Pro"/>
              </a:rPr>
              <a:t>in </a:t>
            </a:r>
            <a:r>
              <a:rPr lang="en-US" sz="1800" dirty="0">
                <a:solidFill>
                  <a:schemeClr val="tx1"/>
                </a:solidFill>
                <a:latin typeface="Source Sans Pro"/>
                <a:cs typeface="Source Sans Pro"/>
              </a:rPr>
              <a:t>K€</a:t>
            </a:r>
          </a:p>
        </c:rich>
      </c:tx>
      <c:layout/>
      <c:overlay val="0"/>
      <c:spPr>
        <a:noFill/>
        <a:ln>
          <a:noFill/>
        </a:ln>
        <a:effectLst/>
      </c:spPr>
    </c:title>
    <c:autoTitleDeleted val="0"/>
    <c:plotArea>
      <c:layout>
        <c:manualLayout>
          <c:layoutTarget val="inner"/>
          <c:xMode val="edge"/>
          <c:yMode val="edge"/>
          <c:x val="0.199487326225587"/>
          <c:y val="0.204874186749579"/>
          <c:w val="0.601025089066535"/>
          <c:h val="0.536238030565832"/>
        </c:manualLayout>
      </c:layout>
      <c:pieChart>
        <c:varyColors val="1"/>
        <c:ser>
          <c:idx val="0"/>
          <c:order val="0"/>
          <c:tx>
            <c:strRef>
              <c:f>Feuil1!$B$1</c:f>
              <c:strCache>
                <c:ptCount val="1"/>
                <c:pt idx="0">
                  <c:v>Financing history in K€</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dLbl>
              <c:idx val="0"/>
              <c:layout>
                <c:manualLayout>
                  <c:x val="-0.178141341735042"/>
                  <c:y val="0.078081218573979"/>
                </c:manualLayout>
              </c:layout>
              <c:dLblPos val="bestFit"/>
              <c:showLegendKey val="0"/>
              <c:showVal val="1"/>
              <c:showCatName val="0"/>
              <c:showSerName val="0"/>
              <c:showPercent val="0"/>
              <c:showBubbleSize val="0"/>
            </c:dLbl>
            <c:dLbl>
              <c:idx val="1"/>
              <c:layout>
                <c:manualLayout>
                  <c:x val="-0.0507560994712227"/>
                  <c:y val="-0.147734861377394"/>
                </c:manualLayout>
              </c:layout>
              <c:dLblPos val="bestFit"/>
              <c:showLegendKey val="0"/>
              <c:showVal val="1"/>
              <c:showCatName val="0"/>
              <c:showSerName val="0"/>
              <c:showPercent val="0"/>
              <c:showBubbleSize val="0"/>
            </c:dLbl>
            <c:dLbl>
              <c:idx val="2"/>
              <c:layout>
                <c:manualLayout>
                  <c:x val="0.195852548260582"/>
                  <c:y val="0.0487932385738147"/>
                </c:manualLayout>
              </c:layout>
              <c:dLblPos val="bestFit"/>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Feuil1!$A$2:$A$4</c:f>
              <c:strCache>
                <c:ptCount val="3"/>
                <c:pt idx="0">
                  <c:v>Shareholders equity (May 2015)</c:v>
                </c:pt>
                <c:pt idx="1">
                  <c:v>BPI (July 2015)</c:v>
                </c:pt>
                <c:pt idx="2">
                  <c:v>Shareholders current accounts (July 2016)</c:v>
                </c:pt>
              </c:strCache>
            </c:strRef>
          </c:cat>
          <c:val>
            <c:numRef>
              <c:f>Feuil1!$B$2:$B$4</c:f>
              <c:numCache>
                <c:formatCode>General</c:formatCode>
                <c:ptCount val="3"/>
                <c:pt idx="0">
                  <c:v>200.0</c:v>
                </c:pt>
                <c:pt idx="1">
                  <c:v>200.0</c:v>
                </c:pt>
                <c:pt idx="2">
                  <c:v>220.0</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Source Sans Pro Light"/>
              <a:ea typeface="+mn-ea"/>
              <a:cs typeface="Source Sans Pro Light"/>
            </a:defRPr>
          </a:pPr>
          <a:endParaRPr lang="fr-FR"/>
        </a:p>
      </c:txPr>
    </c:legend>
    <c:plotVisOnly val="1"/>
    <c:dispBlanksAs val="zero"/>
    <c:showDLblsOverMax val="0"/>
  </c:chart>
  <c:spPr>
    <a:noFill/>
    <a:ln>
      <a:noFill/>
    </a:ln>
    <a:effectLst/>
  </c:spPr>
  <c:txPr>
    <a:bodyPr/>
    <a:lstStyle/>
    <a:p>
      <a:pPr>
        <a:defRPr/>
      </a:pPr>
      <a:endParaRPr lang="fr-F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b="0"/>
            </a:pPr>
            <a:r>
              <a:rPr lang="en-US" b="0" dirty="0"/>
              <a:t>Use of </a:t>
            </a:r>
            <a:r>
              <a:rPr lang="en-US" b="0" dirty="0" smtClean="0"/>
              <a:t>funds</a:t>
            </a:r>
          </a:p>
          <a:p>
            <a:pPr>
              <a:defRPr b="0"/>
            </a:pPr>
            <a:endParaRPr lang="en-US" b="0" dirty="0"/>
          </a:p>
        </c:rich>
      </c:tx>
      <c:layout/>
      <c:overlay val="0"/>
      <c:spPr>
        <a:noFill/>
        <a:ln>
          <a:noFill/>
        </a:ln>
        <a:effectLst/>
      </c:spPr>
    </c:title>
    <c:autoTitleDeleted val="0"/>
    <c:plotArea>
      <c:layout>
        <c:manualLayout>
          <c:layoutTarget val="inner"/>
          <c:xMode val="edge"/>
          <c:yMode val="edge"/>
          <c:x val="0.213222304806802"/>
          <c:y val="0.164905441094866"/>
          <c:w val="0.576628875952341"/>
          <c:h val="0.519892316733"/>
        </c:manualLayout>
      </c:layout>
      <c:pieChart>
        <c:varyColors val="1"/>
        <c:ser>
          <c:idx val="0"/>
          <c:order val="0"/>
          <c:tx>
            <c:strRef>
              <c:f>Feuil1!$B$1</c:f>
              <c:strCache>
                <c:ptCount val="1"/>
                <c:pt idx="0">
                  <c:v>Ventes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2"/>
              <c:layout/>
              <c:showLegendKey val="0"/>
              <c:showVal val="1"/>
              <c:showCatName val="1"/>
              <c:showSerName val="0"/>
              <c:showPercent val="0"/>
              <c:showBubbleSize val="0"/>
            </c:dLbl>
            <c:dLbl>
              <c:idx val="5"/>
              <c:layout>
                <c:manualLayout>
                  <c:x val="-0.0606256829247111"/>
                  <c:y val="0.00819858991150068"/>
                </c:manualLayout>
              </c:layout>
              <c:spPr>
                <a:noFill/>
                <a:ln>
                  <a:noFill/>
                </a:ln>
                <a:effectLst/>
              </c:spPr>
              <c:txPr>
                <a:bodyPr rot="0" vert="horz"/>
                <a:lstStyle/>
                <a:p>
                  <a:pPr>
                    <a:defRPr sz="1000">
                      <a:solidFill>
                        <a:schemeClr val="tx1"/>
                      </a:solidFill>
                    </a:defRPr>
                  </a:pPr>
                  <a:endParaRPr lang="fr-FR"/>
                </a:p>
              </c:txPr>
              <c:showLegendKey val="0"/>
              <c:showVal val="1"/>
              <c:showCatName val="1"/>
              <c:showSerName val="0"/>
              <c:showPercent val="0"/>
              <c:showBubbleSize val="0"/>
              <c:separator>
</c:separator>
              <c:extLst>
                <c:ext xmlns:c15="http://schemas.microsoft.com/office/drawing/2012/chart" uri="{CE6537A1-D6FC-4f65-9D91-7224C49458BB}">
                  <c15:layout/>
                </c:ext>
              </c:extLst>
            </c:dLbl>
            <c:spPr>
              <a:noFill/>
              <a:ln>
                <a:noFill/>
              </a:ln>
              <a:effectLst/>
            </c:spPr>
            <c:txPr>
              <a:bodyPr rot="0" vert="horz"/>
              <a:lstStyle/>
              <a:p>
                <a:pPr>
                  <a:defRPr sz="1000">
                    <a:solidFill>
                      <a:schemeClr val="bg1"/>
                    </a:solidFill>
                  </a:defRPr>
                </a:pPr>
                <a:endParaRPr lang="fr-FR"/>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Feuil1!$A$2:$A$7</c:f>
              <c:strCache>
                <c:ptCount val="6"/>
                <c:pt idx="0">
                  <c:v>I.P. (brand &amp; patents)</c:v>
                </c:pt>
                <c:pt idx="1">
                  <c:v>Trade shows</c:v>
                </c:pt>
                <c:pt idx="2">
                  <c:v>Proof of concept</c:v>
                </c:pt>
                <c:pt idx="3">
                  <c:v>Development of prototypes</c:v>
                </c:pt>
                <c:pt idx="4">
                  <c:v>Trials and qualification</c:v>
                </c:pt>
                <c:pt idx="5">
                  <c:v>Design</c:v>
                </c:pt>
              </c:strCache>
            </c:strRef>
          </c:cat>
          <c:val>
            <c:numRef>
              <c:f>Feuil1!$B$2:$B$7</c:f>
              <c:numCache>
                <c:formatCode>0%</c:formatCode>
                <c:ptCount val="6"/>
                <c:pt idx="0">
                  <c:v>0.2</c:v>
                </c:pt>
                <c:pt idx="1">
                  <c:v>0.1</c:v>
                </c:pt>
                <c:pt idx="2">
                  <c:v>0.1</c:v>
                </c:pt>
                <c:pt idx="3">
                  <c:v>0.4</c:v>
                </c:pt>
                <c:pt idx="4">
                  <c:v>0.15</c:v>
                </c:pt>
                <c:pt idx="5">
                  <c:v>0.05</c:v>
                </c:pt>
              </c:numCache>
            </c:numRef>
          </c:val>
        </c:ser>
        <c:ser>
          <c:idx val="1"/>
          <c:order val="1"/>
          <c:tx>
            <c:strRef>
              <c:f>Feuil1!$C$1</c:f>
              <c:strCache>
                <c:ptCount val="1"/>
                <c:pt idx="0">
                  <c:v>620</c:v>
                </c:pt>
              </c:strCache>
            </c:strRef>
          </c:tx>
          <c:cat>
            <c:strRef>
              <c:f>Feuil1!$A$2:$A$7</c:f>
              <c:strCache>
                <c:ptCount val="6"/>
                <c:pt idx="0">
                  <c:v>I.P. (brand &amp; patents)</c:v>
                </c:pt>
                <c:pt idx="1">
                  <c:v>Trade shows</c:v>
                </c:pt>
                <c:pt idx="2">
                  <c:v>Proof of concept</c:v>
                </c:pt>
                <c:pt idx="3">
                  <c:v>Development of prototypes</c:v>
                </c:pt>
                <c:pt idx="4">
                  <c:v>Trials and qualification</c:v>
                </c:pt>
                <c:pt idx="5">
                  <c:v>Design</c:v>
                </c:pt>
              </c:strCache>
            </c:strRef>
          </c:cat>
          <c:val>
            <c:numRef>
              <c:f>Feuil1!$C$2:$C$7</c:f>
              <c:numCache>
                <c:formatCode>General</c:formatCode>
                <c:ptCount val="6"/>
                <c:pt idx="0">
                  <c:v>124.0</c:v>
                </c:pt>
                <c:pt idx="1">
                  <c:v>62.0</c:v>
                </c:pt>
                <c:pt idx="2">
                  <c:v>62.0</c:v>
                </c:pt>
                <c:pt idx="3">
                  <c:v>248.0</c:v>
                </c:pt>
                <c:pt idx="4">
                  <c:v>93.0</c:v>
                </c:pt>
                <c:pt idx="5">
                  <c:v>31.0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a:latin typeface="Source Sans Pro"/>
          <a:cs typeface="Source Sans Pro"/>
        </a:defRPr>
      </a:pPr>
      <a:endParaRPr lang="fr-F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000"/>
            </a:pPr>
            <a:endParaRPr lang="fr-FR" sz="1800" baseline="0" dirty="0" smtClean="0"/>
          </a:p>
          <a:p>
            <a:pPr>
              <a:defRPr sz="2000"/>
            </a:pPr>
            <a:r>
              <a:rPr lang="fr-FR" sz="1800" baseline="0" dirty="0" smtClean="0"/>
              <a:t>S1 2017 </a:t>
            </a:r>
            <a:endParaRPr lang="fr-FR" sz="1800" dirty="0" smtClean="0"/>
          </a:p>
          <a:p>
            <a:pPr>
              <a:defRPr sz="2000"/>
            </a:pPr>
            <a:r>
              <a:rPr lang="fr-FR" sz="1800" dirty="0" smtClean="0"/>
              <a:t>Cash</a:t>
            </a:r>
            <a:r>
              <a:rPr lang="fr-FR" sz="1800" baseline="0" dirty="0" smtClean="0"/>
              <a:t> </a:t>
            </a:r>
            <a:r>
              <a:rPr lang="en-US" sz="1800" baseline="0" noProof="0" dirty="0" smtClean="0"/>
              <a:t>requirements: </a:t>
            </a:r>
            <a:r>
              <a:rPr lang="fr-FR" sz="1800" dirty="0" smtClean="0"/>
              <a:t>250 </a:t>
            </a:r>
            <a:r>
              <a:rPr lang="fr-FR" sz="1800" dirty="0"/>
              <a:t>k€</a:t>
            </a:r>
          </a:p>
        </c:rich>
      </c:tx>
      <c:layout>
        <c:manualLayout>
          <c:xMode val="edge"/>
          <c:yMode val="edge"/>
          <c:x val="0.205349097223874"/>
          <c:y val="0.0369248908497069"/>
        </c:manualLayout>
      </c:layout>
      <c:overlay val="0"/>
    </c:title>
    <c:autoTitleDeleted val="0"/>
    <c:plotArea>
      <c:layout/>
      <c:pieChart>
        <c:varyColors val="1"/>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fr-F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fr-FR"/>
              <a:t>S1 2017 </a:t>
            </a:r>
          </a:p>
          <a:p>
            <a:pPr>
              <a:defRPr/>
            </a:pPr>
            <a:r>
              <a:rPr lang="fr-FR"/>
              <a:t>Cash requirements</a:t>
            </a:r>
          </a:p>
        </c:rich>
      </c:tx>
      <c:layout/>
      <c:overlay val="0"/>
    </c:title>
    <c:autoTitleDeleted val="0"/>
    <c:plotArea>
      <c:layout/>
      <c:pieChart>
        <c:varyColors val="1"/>
        <c:ser>
          <c:idx val="0"/>
          <c:order val="0"/>
          <c:dLbls>
            <c:dLbl>
              <c:idx val="0"/>
              <c:layout/>
              <c:tx>
                <c:rich>
                  <a:bodyPr/>
                  <a:lstStyle/>
                  <a:p>
                    <a:r>
                      <a:rPr lang="fr-FR" smtClean="0"/>
                      <a:t>Industrialization</a:t>
                    </a:r>
                    <a:r>
                      <a:rPr lang="fr-FR"/>
                      <a:t>
19%</a:t>
                    </a:r>
                  </a:p>
                </c:rich>
              </c:tx>
              <c:showLegendKey val="0"/>
              <c:showVal val="0"/>
              <c:showCatName val="1"/>
              <c:showSerName val="0"/>
              <c:showPercent val="1"/>
              <c:showBubbleSize val="0"/>
            </c:dLbl>
            <c:dLbl>
              <c:idx val="1"/>
              <c:layout/>
              <c:tx>
                <c:rich>
                  <a:bodyPr/>
                  <a:lstStyle/>
                  <a:p>
                    <a:r>
                      <a:rPr lang="fr-FR" dirty="0" smtClean="0"/>
                      <a:t>Patents</a:t>
                    </a:r>
                    <a:r>
                      <a:rPr lang="fr-FR" dirty="0"/>
                      <a:t>
2%</a:t>
                    </a:r>
                  </a:p>
                </c:rich>
              </c:tx>
              <c:showLegendKey val="0"/>
              <c:showVal val="0"/>
              <c:showCatName val="1"/>
              <c:showSerName val="0"/>
              <c:showPercent val="1"/>
              <c:showBubbleSize val="0"/>
            </c:dLbl>
            <c:dLbl>
              <c:idx val="3"/>
              <c:layout/>
              <c:tx>
                <c:rich>
                  <a:bodyPr/>
                  <a:lstStyle/>
                  <a:p>
                    <a:r>
                      <a:rPr lang="fr-FR" smtClean="0"/>
                      <a:t>Salaries </a:t>
                    </a:r>
                    <a:r>
                      <a:rPr lang="fr-FR"/>
                      <a:t>
23%</a:t>
                    </a:r>
                  </a:p>
                </c:rich>
              </c:tx>
              <c:showLegendKey val="0"/>
              <c:showVal val="0"/>
              <c:showCatName val="1"/>
              <c:showSerName val="0"/>
              <c:showPercent val="1"/>
              <c:showBubbleSize val="0"/>
            </c:dLbl>
            <c:dLbl>
              <c:idx val="4"/>
              <c:layout/>
              <c:tx>
                <c:rich>
                  <a:bodyPr/>
                  <a:lstStyle/>
                  <a:p>
                    <a:r>
                      <a:rPr lang="fr-FR" smtClean="0"/>
                      <a:t>Travel</a:t>
                    </a:r>
                    <a:r>
                      <a:rPr lang="fr-FR" baseline="0" smtClean="0"/>
                      <a:t> </a:t>
                    </a:r>
                    <a:r>
                      <a:rPr lang="fr-FR" dirty="0"/>
                      <a:t>
2%</a:t>
                    </a:r>
                  </a:p>
                </c:rich>
              </c:tx>
              <c:showLegendKey val="0"/>
              <c:showVal val="0"/>
              <c:showCatName val="1"/>
              <c:showSerName val="0"/>
              <c:showPercent val="1"/>
              <c:showBubbleSize val="0"/>
            </c:dLbl>
            <c:dLbl>
              <c:idx val="5"/>
              <c:layout/>
              <c:tx>
                <c:rich>
                  <a:bodyPr/>
                  <a:lstStyle/>
                  <a:p>
                    <a:r>
                      <a:rPr lang="fr-FR" smtClean="0"/>
                      <a:t>Overheads </a:t>
                    </a:r>
                    <a:r>
                      <a:rPr lang="fr-FR" dirty="0"/>
                      <a:t>
17%</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Feuil1!$D$7:$D$13</c:f>
              <c:strCache>
                <c:ptCount val="7"/>
                <c:pt idx="0">
                  <c:v>Industrialisation</c:v>
                </c:pt>
                <c:pt idx="1">
                  <c:v>brevets</c:v>
                </c:pt>
                <c:pt idx="2">
                  <c:v>Marketing</c:v>
                </c:pt>
                <c:pt idx="3">
                  <c:v>Salaires </c:v>
                </c:pt>
                <c:pt idx="4">
                  <c:v>Deplacement</c:v>
                </c:pt>
                <c:pt idx="5">
                  <c:v>Frais genéraux </c:v>
                </c:pt>
                <c:pt idx="6">
                  <c:v>Working Capital </c:v>
                </c:pt>
              </c:strCache>
            </c:strRef>
          </c:cat>
          <c:val>
            <c:numRef>
              <c:f>Feuil1!$E$7:$E$13</c:f>
              <c:numCache>
                <c:formatCode>General</c:formatCode>
                <c:ptCount val="7"/>
                <c:pt idx="0">
                  <c:v>48000.0</c:v>
                </c:pt>
                <c:pt idx="1">
                  <c:v>5000.0</c:v>
                </c:pt>
                <c:pt idx="2">
                  <c:v>16830.0</c:v>
                </c:pt>
                <c:pt idx="3">
                  <c:v>56910.0</c:v>
                </c:pt>
                <c:pt idx="4">
                  <c:v>5000.0</c:v>
                </c:pt>
                <c:pt idx="5">
                  <c:v>42600.0</c:v>
                </c:pt>
                <c:pt idx="6">
                  <c:v>75660.0</c:v>
                </c:pt>
              </c:numCache>
            </c:numRef>
          </c:val>
        </c:ser>
        <c:ser>
          <c:idx val="1"/>
          <c:order val="1"/>
          <c:dLbls>
            <c:showLegendKey val="0"/>
            <c:showVal val="0"/>
            <c:showCatName val="1"/>
            <c:showSerName val="0"/>
            <c:showPercent val="1"/>
            <c:showBubbleSize val="0"/>
            <c:showLeaderLines val="1"/>
          </c:dLbls>
          <c:cat>
            <c:strRef>
              <c:f>Feuil1!$D$7:$D$13</c:f>
              <c:strCache>
                <c:ptCount val="7"/>
                <c:pt idx="0">
                  <c:v>Industrialisation</c:v>
                </c:pt>
                <c:pt idx="1">
                  <c:v>brevets</c:v>
                </c:pt>
                <c:pt idx="2">
                  <c:v>Marketing</c:v>
                </c:pt>
                <c:pt idx="3">
                  <c:v>Salaires </c:v>
                </c:pt>
                <c:pt idx="4">
                  <c:v>Deplacement</c:v>
                </c:pt>
                <c:pt idx="5">
                  <c:v>Frais genéraux </c:v>
                </c:pt>
                <c:pt idx="6">
                  <c:v>Working Capital </c:v>
                </c:pt>
              </c:strCache>
            </c:strRef>
          </c:cat>
          <c:val>
            <c:numRef>
              <c:f>Feuil1!$F$7:$F$13</c:f>
              <c:numCache>
                <c:formatCode>0%</c:formatCode>
                <c:ptCount val="7"/>
                <c:pt idx="0">
                  <c:v>0.192</c:v>
                </c:pt>
                <c:pt idx="1">
                  <c:v>0.02</c:v>
                </c:pt>
                <c:pt idx="2">
                  <c:v>0.06732</c:v>
                </c:pt>
                <c:pt idx="3">
                  <c:v>0.22764</c:v>
                </c:pt>
                <c:pt idx="4">
                  <c:v>0.02</c:v>
                </c:pt>
                <c:pt idx="5">
                  <c:v>0.1704</c:v>
                </c:pt>
                <c:pt idx="6">
                  <c:v>0.30264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fr-FR" dirty="0"/>
              <a:t>S2 2017 &amp; S1 2018</a:t>
            </a:r>
          </a:p>
          <a:p>
            <a:pPr>
              <a:defRPr/>
            </a:pPr>
            <a:r>
              <a:rPr lang="fr-FR" dirty="0"/>
              <a:t>Cash </a:t>
            </a:r>
            <a:r>
              <a:rPr lang="en-US" noProof="0" dirty="0" smtClean="0"/>
              <a:t>requirement: 350k</a:t>
            </a:r>
            <a:r>
              <a:rPr lang="fr-FR" dirty="0" smtClean="0"/>
              <a:t>€  </a:t>
            </a:r>
            <a:endParaRPr lang="fr-FR" dirty="0"/>
          </a:p>
        </c:rich>
      </c:tx>
      <c:layout/>
      <c:overlay val="0"/>
    </c:title>
    <c:autoTitleDeleted val="0"/>
    <c:plotArea>
      <c:layout/>
      <c:pieChart>
        <c:varyColors val="1"/>
        <c:ser>
          <c:idx val="0"/>
          <c:order val="0"/>
          <c:dLbls>
            <c:dLbl>
              <c:idx val="0"/>
              <c:layout/>
              <c:tx>
                <c:rich>
                  <a:bodyPr/>
                  <a:lstStyle/>
                  <a:p>
                    <a:r>
                      <a:rPr lang="fr-FR" sz="1200" dirty="0" smtClean="0"/>
                      <a:t>INVENTORY</a:t>
                    </a:r>
                    <a:r>
                      <a:rPr lang="fr-FR" sz="1400" dirty="0" smtClean="0"/>
                      <a:t> </a:t>
                    </a:r>
                    <a:r>
                      <a:rPr lang="fr-FR" sz="1600" dirty="0"/>
                      <a:t>
</a:t>
                    </a:r>
                    <a:r>
                      <a:rPr lang="fr-FR" sz="1400" dirty="0"/>
                      <a:t>45%</a:t>
                    </a:r>
                  </a:p>
                </c:rich>
              </c:tx>
              <c:showLegendKey val="0"/>
              <c:showVal val="0"/>
              <c:showCatName val="1"/>
              <c:showSerName val="0"/>
              <c:showPercent val="1"/>
              <c:showBubbleSize val="0"/>
            </c:dLbl>
            <c:dLbl>
              <c:idx val="1"/>
              <c:layout>
                <c:manualLayout>
                  <c:x val="0.199278543307087"/>
                  <c:y val="-0.0332860972572403"/>
                </c:manualLayout>
              </c:layout>
              <c:tx>
                <c:rich>
                  <a:bodyPr/>
                  <a:lstStyle/>
                  <a:p>
                    <a:r>
                      <a:rPr lang="fr-FR" sz="1400" dirty="0" smtClean="0"/>
                      <a:t>PATENTS </a:t>
                    </a:r>
                    <a:r>
                      <a:rPr lang="fr-FR" sz="1400" dirty="0"/>
                      <a:t>(PCT)</a:t>
                    </a:r>
                    <a:r>
                      <a:rPr lang="fr-FR" sz="1600" dirty="0"/>
                      <a:t>
</a:t>
                    </a:r>
                    <a:r>
                      <a:rPr lang="fr-FR" sz="1400" dirty="0"/>
                      <a:t>55%</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Feuil2!$B$6:$B$7</c:f>
              <c:strCache>
                <c:ptCount val="2"/>
                <c:pt idx="0">
                  <c:v>STOCK </c:v>
                </c:pt>
                <c:pt idx="1">
                  <c:v>BREVETS (PCT)</c:v>
                </c:pt>
              </c:strCache>
            </c:strRef>
          </c:cat>
          <c:val>
            <c:numRef>
              <c:f>Feuil2!$C$6:$C$7</c:f>
              <c:numCache>
                <c:formatCode>General</c:formatCode>
                <c:ptCount val="2"/>
                <c:pt idx="0">
                  <c:v>139700.0</c:v>
                </c:pt>
                <c:pt idx="1">
                  <c:v>168000.0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20EDB9-7EAF-0140-AD50-EFFC103878E0}" type="doc">
      <dgm:prSet loTypeId="urn:microsoft.com/office/officeart/2005/8/layout/arrow2" loCatId="" qsTypeId="urn:microsoft.com/office/officeart/2005/8/quickstyle/simple4" qsCatId="simple" csTypeId="urn:microsoft.com/office/officeart/2005/8/colors/accent1_2" csCatId="accent1" phldr="1"/>
      <dgm:spPr/>
      <dgm:t>
        <a:bodyPr/>
        <a:lstStyle/>
        <a:p>
          <a:endParaRPr lang="fr-FR"/>
        </a:p>
      </dgm:t>
    </dgm:pt>
    <dgm:pt modelId="{7F305D5B-BE50-814A-A780-B8A4E5D047B5}">
      <dgm:prSet/>
      <dgm:spPr/>
      <dgm:t>
        <a:bodyPr/>
        <a:lstStyle/>
        <a:p>
          <a:pPr rtl="0"/>
          <a:r>
            <a:rPr lang="en-US" dirty="0" smtClean="0"/>
            <a:t>Dec 2016:</a:t>
          </a:r>
        </a:p>
        <a:p>
          <a:pPr rtl="0"/>
          <a:r>
            <a:rPr lang="en-US" dirty="0" smtClean="0"/>
            <a:t>CS and HC prototypes finalized  </a:t>
          </a:r>
          <a:endParaRPr lang="en-US" dirty="0"/>
        </a:p>
      </dgm:t>
    </dgm:pt>
    <dgm:pt modelId="{9C8039A0-66BF-3D4F-A09F-7DAF1601DDEE}" type="parTrans" cxnId="{9E4AA784-4D7D-DC40-9172-40C3050FF7E8}">
      <dgm:prSet/>
      <dgm:spPr/>
      <dgm:t>
        <a:bodyPr/>
        <a:lstStyle/>
        <a:p>
          <a:endParaRPr lang="fr-FR"/>
        </a:p>
      </dgm:t>
    </dgm:pt>
    <dgm:pt modelId="{FB09DD73-76A9-6C49-8A6C-A1EAF2E30ECD}" type="sibTrans" cxnId="{9E4AA784-4D7D-DC40-9172-40C3050FF7E8}">
      <dgm:prSet/>
      <dgm:spPr/>
      <dgm:t>
        <a:bodyPr/>
        <a:lstStyle/>
        <a:p>
          <a:endParaRPr lang="fr-FR"/>
        </a:p>
      </dgm:t>
    </dgm:pt>
    <dgm:pt modelId="{4F1830F7-B4E4-EC4C-8990-DAE693A0F41F}">
      <dgm:prSet/>
      <dgm:spPr/>
      <dgm:t>
        <a:bodyPr/>
        <a:lstStyle/>
        <a:p>
          <a:pPr rtl="0"/>
          <a:r>
            <a:rPr lang="en-US" dirty="0" smtClean="0"/>
            <a:t>Q1 2017: </a:t>
          </a:r>
        </a:p>
        <a:p>
          <a:pPr rtl="0"/>
          <a:r>
            <a:rPr lang="en-US" dirty="0" smtClean="0"/>
            <a:t>samples sent to OEM and Distributors for evaluation</a:t>
          </a:r>
          <a:endParaRPr lang="en-US" dirty="0"/>
        </a:p>
      </dgm:t>
    </dgm:pt>
    <dgm:pt modelId="{33550A8F-036E-D74A-A891-AFAF7B7089C2}" type="parTrans" cxnId="{2BF36ED3-A0D6-8E4F-91C1-09C2360D861E}">
      <dgm:prSet/>
      <dgm:spPr/>
      <dgm:t>
        <a:bodyPr/>
        <a:lstStyle/>
        <a:p>
          <a:endParaRPr lang="fr-FR"/>
        </a:p>
      </dgm:t>
    </dgm:pt>
    <dgm:pt modelId="{5B06F86E-52E7-1A4D-A833-B3E84C3DF0A5}" type="sibTrans" cxnId="{2BF36ED3-A0D6-8E4F-91C1-09C2360D861E}">
      <dgm:prSet/>
      <dgm:spPr/>
      <dgm:t>
        <a:bodyPr/>
        <a:lstStyle/>
        <a:p>
          <a:endParaRPr lang="fr-FR"/>
        </a:p>
      </dgm:t>
    </dgm:pt>
    <dgm:pt modelId="{E29DBAC0-E4A4-FC44-858A-02B9503CDB63}">
      <dgm:prSet/>
      <dgm:spPr/>
      <dgm:t>
        <a:bodyPr/>
        <a:lstStyle/>
        <a:p>
          <a:pPr rtl="0"/>
          <a:r>
            <a:rPr lang="en-US" dirty="0" smtClean="0"/>
            <a:t>Q2  2017: </a:t>
          </a:r>
        </a:p>
        <a:p>
          <a:pPr rtl="0"/>
          <a:r>
            <a:rPr lang="en-US" dirty="0" smtClean="0"/>
            <a:t>OEM &amp; distributors confirm orders  </a:t>
          </a:r>
          <a:endParaRPr lang="en-US" dirty="0"/>
        </a:p>
      </dgm:t>
    </dgm:pt>
    <dgm:pt modelId="{710B25D7-195A-0940-8A5D-9EAE985E22B2}" type="parTrans" cxnId="{33A2478C-DA8D-B247-8CF3-E3E9B3A11B16}">
      <dgm:prSet/>
      <dgm:spPr/>
      <dgm:t>
        <a:bodyPr/>
        <a:lstStyle/>
        <a:p>
          <a:endParaRPr lang="fr-FR"/>
        </a:p>
      </dgm:t>
    </dgm:pt>
    <dgm:pt modelId="{4E6ADE66-3594-E24D-9483-A11F8A1E9360}" type="sibTrans" cxnId="{33A2478C-DA8D-B247-8CF3-E3E9B3A11B16}">
      <dgm:prSet/>
      <dgm:spPr/>
      <dgm:t>
        <a:bodyPr/>
        <a:lstStyle/>
        <a:p>
          <a:endParaRPr lang="fr-FR"/>
        </a:p>
      </dgm:t>
    </dgm:pt>
    <dgm:pt modelId="{21BF62C5-BEDA-5B4F-869B-3CF3B27E7B1A}">
      <dgm:prSet/>
      <dgm:spPr/>
      <dgm:t>
        <a:bodyPr/>
        <a:lstStyle/>
        <a:p>
          <a:pPr rtl="0"/>
          <a:r>
            <a:rPr lang="en-US" dirty="0" smtClean="0"/>
            <a:t>Q3 2017:  </a:t>
          </a:r>
        </a:p>
        <a:p>
          <a:pPr rtl="0"/>
          <a:r>
            <a:rPr lang="en-US" dirty="0" smtClean="0"/>
            <a:t>Start of production phase </a:t>
          </a:r>
          <a:endParaRPr lang="en-US" dirty="0"/>
        </a:p>
      </dgm:t>
    </dgm:pt>
    <dgm:pt modelId="{BFF84676-ACA5-DF46-89F2-7A5AC664D829}" type="parTrans" cxnId="{EE26E6AA-CAFD-7C4A-9569-93D52CE6EE03}">
      <dgm:prSet/>
      <dgm:spPr/>
      <dgm:t>
        <a:bodyPr/>
        <a:lstStyle/>
        <a:p>
          <a:endParaRPr lang="fr-FR"/>
        </a:p>
      </dgm:t>
    </dgm:pt>
    <dgm:pt modelId="{CAC71F9A-20C7-4443-9FB4-F6898CB84EF3}" type="sibTrans" cxnId="{EE26E6AA-CAFD-7C4A-9569-93D52CE6EE03}">
      <dgm:prSet/>
      <dgm:spPr/>
      <dgm:t>
        <a:bodyPr/>
        <a:lstStyle/>
        <a:p>
          <a:endParaRPr lang="fr-FR"/>
        </a:p>
      </dgm:t>
    </dgm:pt>
    <dgm:pt modelId="{2ADC7CE7-DBAB-414A-A6FD-69CCAE781A1C}">
      <dgm:prSet/>
      <dgm:spPr/>
      <dgm:t>
        <a:bodyPr/>
        <a:lstStyle/>
        <a:p>
          <a:pPr rtl="0"/>
          <a:r>
            <a:rPr lang="en-US" dirty="0" smtClean="0"/>
            <a:t>Q4 2017:  sales  for  CS Guardian, CS Checker and High Chair Guardian’ sales </a:t>
          </a:r>
          <a:endParaRPr lang="en-US" dirty="0"/>
        </a:p>
      </dgm:t>
    </dgm:pt>
    <dgm:pt modelId="{86432FDE-FF76-E448-ADC2-CB6A6220B949}" type="parTrans" cxnId="{65F2742F-D216-3142-8600-82B0F4DE25E3}">
      <dgm:prSet/>
      <dgm:spPr/>
      <dgm:t>
        <a:bodyPr/>
        <a:lstStyle/>
        <a:p>
          <a:endParaRPr lang="fr-FR"/>
        </a:p>
      </dgm:t>
    </dgm:pt>
    <dgm:pt modelId="{4A2880C1-1AA9-224E-B497-C1A3685EC357}" type="sibTrans" cxnId="{65F2742F-D216-3142-8600-82B0F4DE25E3}">
      <dgm:prSet/>
      <dgm:spPr/>
      <dgm:t>
        <a:bodyPr/>
        <a:lstStyle/>
        <a:p>
          <a:endParaRPr lang="fr-FR"/>
        </a:p>
      </dgm:t>
    </dgm:pt>
    <dgm:pt modelId="{C132CF8E-8EBC-9542-97C4-AE2C45F18C9C}" type="pres">
      <dgm:prSet presAssocID="{3620EDB9-7EAF-0140-AD50-EFFC103878E0}" presName="arrowDiagram" presStyleCnt="0">
        <dgm:presLayoutVars>
          <dgm:chMax val="5"/>
          <dgm:dir/>
          <dgm:resizeHandles val="exact"/>
        </dgm:presLayoutVars>
      </dgm:prSet>
      <dgm:spPr/>
      <dgm:t>
        <a:bodyPr/>
        <a:lstStyle/>
        <a:p>
          <a:endParaRPr lang="fr-FR"/>
        </a:p>
      </dgm:t>
    </dgm:pt>
    <dgm:pt modelId="{700454B8-B4F1-7341-A659-E293CB50D70A}" type="pres">
      <dgm:prSet presAssocID="{3620EDB9-7EAF-0140-AD50-EFFC103878E0}" presName="arrow" presStyleLbl="bgShp" presStyleIdx="0" presStyleCnt="1"/>
      <dgm:spPr/>
    </dgm:pt>
    <dgm:pt modelId="{8161EED1-A872-CB43-AAC1-0D91EBE0D54A}" type="pres">
      <dgm:prSet presAssocID="{3620EDB9-7EAF-0140-AD50-EFFC103878E0}" presName="arrowDiagram5" presStyleCnt="0"/>
      <dgm:spPr/>
    </dgm:pt>
    <dgm:pt modelId="{74D6F42E-A368-2446-A78C-F9E67E18F904}" type="pres">
      <dgm:prSet presAssocID="{7F305D5B-BE50-814A-A780-B8A4E5D047B5}" presName="bullet5a" presStyleLbl="node1" presStyleIdx="0" presStyleCnt="5" custLinFactNeighborX="-22852" custLinFactNeighborY="7617"/>
      <dgm:spPr/>
    </dgm:pt>
    <dgm:pt modelId="{CF636B2D-F683-3D44-9A53-DBA989CC4D04}" type="pres">
      <dgm:prSet presAssocID="{7F305D5B-BE50-814A-A780-B8A4E5D047B5}" presName="textBox5a" presStyleLbl="revTx" presStyleIdx="0" presStyleCnt="5">
        <dgm:presLayoutVars>
          <dgm:bulletEnabled val="1"/>
        </dgm:presLayoutVars>
      </dgm:prSet>
      <dgm:spPr/>
      <dgm:t>
        <a:bodyPr/>
        <a:lstStyle/>
        <a:p>
          <a:endParaRPr lang="fr-FR"/>
        </a:p>
      </dgm:t>
    </dgm:pt>
    <dgm:pt modelId="{023E63B0-99CC-0D42-B84B-BB9024E5EB8E}" type="pres">
      <dgm:prSet presAssocID="{4F1830F7-B4E4-EC4C-8990-DAE693A0F41F}" presName="bullet5b" presStyleLbl="node1" presStyleIdx="1" presStyleCnt="5"/>
      <dgm:spPr/>
    </dgm:pt>
    <dgm:pt modelId="{1E914084-D004-BC4E-B1F3-F55481A9E1CB}" type="pres">
      <dgm:prSet presAssocID="{4F1830F7-B4E4-EC4C-8990-DAE693A0F41F}" presName="textBox5b" presStyleLbl="revTx" presStyleIdx="1" presStyleCnt="5">
        <dgm:presLayoutVars>
          <dgm:bulletEnabled val="1"/>
        </dgm:presLayoutVars>
      </dgm:prSet>
      <dgm:spPr/>
      <dgm:t>
        <a:bodyPr/>
        <a:lstStyle/>
        <a:p>
          <a:endParaRPr lang="fr-FR"/>
        </a:p>
      </dgm:t>
    </dgm:pt>
    <dgm:pt modelId="{36E9281A-D790-1447-AFCB-486E200FC240}" type="pres">
      <dgm:prSet presAssocID="{E29DBAC0-E4A4-FC44-858A-02B9503CDB63}" presName="bullet5c" presStyleLbl="node1" presStyleIdx="2" presStyleCnt="5"/>
      <dgm:spPr/>
    </dgm:pt>
    <dgm:pt modelId="{6DE9A09A-F024-2949-8C2B-5E519F5E6957}" type="pres">
      <dgm:prSet presAssocID="{E29DBAC0-E4A4-FC44-858A-02B9503CDB63}" presName="textBox5c" presStyleLbl="revTx" presStyleIdx="2" presStyleCnt="5" custScaleX="97174" custScaleY="102185">
        <dgm:presLayoutVars>
          <dgm:bulletEnabled val="1"/>
        </dgm:presLayoutVars>
      </dgm:prSet>
      <dgm:spPr/>
      <dgm:t>
        <a:bodyPr/>
        <a:lstStyle/>
        <a:p>
          <a:endParaRPr lang="fr-FR"/>
        </a:p>
      </dgm:t>
    </dgm:pt>
    <dgm:pt modelId="{FA9F1B40-4CF3-9346-B4BC-24687356D08D}" type="pres">
      <dgm:prSet presAssocID="{21BF62C5-BEDA-5B4F-869B-3CF3B27E7B1A}" presName="bullet5d" presStyleLbl="node1" presStyleIdx="3" presStyleCnt="5"/>
      <dgm:spPr/>
    </dgm:pt>
    <dgm:pt modelId="{CF1AFBB5-3A66-F44A-BB5A-B0F812977FD4}" type="pres">
      <dgm:prSet presAssocID="{21BF62C5-BEDA-5B4F-869B-3CF3B27E7B1A}" presName="textBox5d" presStyleLbl="revTx" presStyleIdx="3" presStyleCnt="5">
        <dgm:presLayoutVars>
          <dgm:bulletEnabled val="1"/>
        </dgm:presLayoutVars>
      </dgm:prSet>
      <dgm:spPr/>
      <dgm:t>
        <a:bodyPr/>
        <a:lstStyle/>
        <a:p>
          <a:endParaRPr lang="fr-FR"/>
        </a:p>
      </dgm:t>
    </dgm:pt>
    <dgm:pt modelId="{DA8E12F9-3F3D-C34E-A011-BD55913F9D68}" type="pres">
      <dgm:prSet presAssocID="{2ADC7CE7-DBAB-414A-A6FD-69CCAE781A1C}" presName="bullet5e" presStyleLbl="node1" presStyleIdx="4" presStyleCnt="5"/>
      <dgm:spPr/>
    </dgm:pt>
    <dgm:pt modelId="{11330154-512B-8442-9056-04B798500ABE}" type="pres">
      <dgm:prSet presAssocID="{2ADC7CE7-DBAB-414A-A6FD-69CCAE781A1C}" presName="textBox5e" presStyleLbl="revTx" presStyleIdx="4" presStyleCnt="5" custScaleX="103922" custScaleY="92956" custLinFactNeighborY="-794">
        <dgm:presLayoutVars>
          <dgm:bulletEnabled val="1"/>
        </dgm:presLayoutVars>
      </dgm:prSet>
      <dgm:spPr/>
      <dgm:t>
        <a:bodyPr/>
        <a:lstStyle/>
        <a:p>
          <a:endParaRPr lang="fr-FR"/>
        </a:p>
      </dgm:t>
    </dgm:pt>
  </dgm:ptLst>
  <dgm:cxnLst>
    <dgm:cxn modelId="{82C627F2-C9EB-2A43-BF0C-54E8BDBE4068}" type="presOf" srcId="{21BF62C5-BEDA-5B4F-869B-3CF3B27E7B1A}" destId="{CF1AFBB5-3A66-F44A-BB5A-B0F812977FD4}" srcOrd="0" destOrd="0" presId="urn:microsoft.com/office/officeart/2005/8/layout/arrow2"/>
    <dgm:cxn modelId="{459E777D-B6B7-0240-9280-49E0337AF7D8}" type="presOf" srcId="{7F305D5B-BE50-814A-A780-B8A4E5D047B5}" destId="{CF636B2D-F683-3D44-9A53-DBA989CC4D04}" srcOrd="0" destOrd="0" presId="urn:microsoft.com/office/officeart/2005/8/layout/arrow2"/>
    <dgm:cxn modelId="{2BF36ED3-A0D6-8E4F-91C1-09C2360D861E}" srcId="{3620EDB9-7EAF-0140-AD50-EFFC103878E0}" destId="{4F1830F7-B4E4-EC4C-8990-DAE693A0F41F}" srcOrd="1" destOrd="0" parTransId="{33550A8F-036E-D74A-A891-AFAF7B7089C2}" sibTransId="{5B06F86E-52E7-1A4D-A833-B3E84C3DF0A5}"/>
    <dgm:cxn modelId="{65F2742F-D216-3142-8600-82B0F4DE25E3}" srcId="{3620EDB9-7EAF-0140-AD50-EFFC103878E0}" destId="{2ADC7CE7-DBAB-414A-A6FD-69CCAE781A1C}" srcOrd="4" destOrd="0" parTransId="{86432FDE-FF76-E448-ADC2-CB6A6220B949}" sibTransId="{4A2880C1-1AA9-224E-B497-C1A3685EC357}"/>
    <dgm:cxn modelId="{EE26E6AA-CAFD-7C4A-9569-93D52CE6EE03}" srcId="{3620EDB9-7EAF-0140-AD50-EFFC103878E0}" destId="{21BF62C5-BEDA-5B4F-869B-3CF3B27E7B1A}" srcOrd="3" destOrd="0" parTransId="{BFF84676-ACA5-DF46-89F2-7A5AC664D829}" sibTransId="{CAC71F9A-20C7-4443-9FB4-F6898CB84EF3}"/>
    <dgm:cxn modelId="{33A2478C-DA8D-B247-8CF3-E3E9B3A11B16}" srcId="{3620EDB9-7EAF-0140-AD50-EFFC103878E0}" destId="{E29DBAC0-E4A4-FC44-858A-02B9503CDB63}" srcOrd="2" destOrd="0" parTransId="{710B25D7-195A-0940-8A5D-9EAE985E22B2}" sibTransId="{4E6ADE66-3594-E24D-9483-A11F8A1E9360}"/>
    <dgm:cxn modelId="{4FD18EBD-B815-EB40-8EBC-77CFFD89D139}" type="presOf" srcId="{3620EDB9-7EAF-0140-AD50-EFFC103878E0}" destId="{C132CF8E-8EBC-9542-97C4-AE2C45F18C9C}" srcOrd="0" destOrd="0" presId="urn:microsoft.com/office/officeart/2005/8/layout/arrow2"/>
    <dgm:cxn modelId="{2E2915E3-1699-8C4B-AE5A-445E7C34DD90}" type="presOf" srcId="{4F1830F7-B4E4-EC4C-8990-DAE693A0F41F}" destId="{1E914084-D004-BC4E-B1F3-F55481A9E1CB}" srcOrd="0" destOrd="0" presId="urn:microsoft.com/office/officeart/2005/8/layout/arrow2"/>
    <dgm:cxn modelId="{10AD8B2B-3C55-6D4D-A40C-0FC282DDB7C3}" type="presOf" srcId="{2ADC7CE7-DBAB-414A-A6FD-69CCAE781A1C}" destId="{11330154-512B-8442-9056-04B798500ABE}" srcOrd="0" destOrd="0" presId="urn:microsoft.com/office/officeart/2005/8/layout/arrow2"/>
    <dgm:cxn modelId="{D67D669E-DE55-DE41-9020-717F62F43D32}" type="presOf" srcId="{E29DBAC0-E4A4-FC44-858A-02B9503CDB63}" destId="{6DE9A09A-F024-2949-8C2B-5E519F5E6957}" srcOrd="0" destOrd="0" presId="urn:microsoft.com/office/officeart/2005/8/layout/arrow2"/>
    <dgm:cxn modelId="{9E4AA784-4D7D-DC40-9172-40C3050FF7E8}" srcId="{3620EDB9-7EAF-0140-AD50-EFFC103878E0}" destId="{7F305D5B-BE50-814A-A780-B8A4E5D047B5}" srcOrd="0" destOrd="0" parTransId="{9C8039A0-66BF-3D4F-A09F-7DAF1601DDEE}" sibTransId="{FB09DD73-76A9-6C49-8A6C-A1EAF2E30ECD}"/>
    <dgm:cxn modelId="{4B3AD62A-F3A3-C94C-8708-2FCB11837E81}" type="presParOf" srcId="{C132CF8E-8EBC-9542-97C4-AE2C45F18C9C}" destId="{700454B8-B4F1-7341-A659-E293CB50D70A}" srcOrd="0" destOrd="0" presId="urn:microsoft.com/office/officeart/2005/8/layout/arrow2"/>
    <dgm:cxn modelId="{F4E27009-74A4-4E4E-8551-F22402EBE895}" type="presParOf" srcId="{C132CF8E-8EBC-9542-97C4-AE2C45F18C9C}" destId="{8161EED1-A872-CB43-AAC1-0D91EBE0D54A}" srcOrd="1" destOrd="0" presId="urn:microsoft.com/office/officeart/2005/8/layout/arrow2"/>
    <dgm:cxn modelId="{C5E23C9B-40BE-AA4B-9CA8-F1760375BD70}" type="presParOf" srcId="{8161EED1-A872-CB43-AAC1-0D91EBE0D54A}" destId="{74D6F42E-A368-2446-A78C-F9E67E18F904}" srcOrd="0" destOrd="0" presId="urn:microsoft.com/office/officeart/2005/8/layout/arrow2"/>
    <dgm:cxn modelId="{56E3A272-AA8B-C74C-9F31-CE770B5B08DF}" type="presParOf" srcId="{8161EED1-A872-CB43-AAC1-0D91EBE0D54A}" destId="{CF636B2D-F683-3D44-9A53-DBA989CC4D04}" srcOrd="1" destOrd="0" presId="urn:microsoft.com/office/officeart/2005/8/layout/arrow2"/>
    <dgm:cxn modelId="{E052750A-39DA-6A40-9374-81CD090AF6E1}" type="presParOf" srcId="{8161EED1-A872-CB43-AAC1-0D91EBE0D54A}" destId="{023E63B0-99CC-0D42-B84B-BB9024E5EB8E}" srcOrd="2" destOrd="0" presId="urn:microsoft.com/office/officeart/2005/8/layout/arrow2"/>
    <dgm:cxn modelId="{7E00842C-0081-6D40-BF0D-08C81932CC95}" type="presParOf" srcId="{8161EED1-A872-CB43-AAC1-0D91EBE0D54A}" destId="{1E914084-D004-BC4E-B1F3-F55481A9E1CB}" srcOrd="3" destOrd="0" presId="urn:microsoft.com/office/officeart/2005/8/layout/arrow2"/>
    <dgm:cxn modelId="{C8415B06-6055-EB49-AB9D-2E1E5B528449}" type="presParOf" srcId="{8161EED1-A872-CB43-AAC1-0D91EBE0D54A}" destId="{36E9281A-D790-1447-AFCB-486E200FC240}" srcOrd="4" destOrd="0" presId="urn:microsoft.com/office/officeart/2005/8/layout/arrow2"/>
    <dgm:cxn modelId="{E2ED63D0-3DD4-4147-AE29-7CB8B5998BBD}" type="presParOf" srcId="{8161EED1-A872-CB43-AAC1-0D91EBE0D54A}" destId="{6DE9A09A-F024-2949-8C2B-5E519F5E6957}" srcOrd="5" destOrd="0" presId="urn:microsoft.com/office/officeart/2005/8/layout/arrow2"/>
    <dgm:cxn modelId="{F8C03668-9EFD-214D-B4E1-E3754461DA05}" type="presParOf" srcId="{8161EED1-A872-CB43-AAC1-0D91EBE0D54A}" destId="{FA9F1B40-4CF3-9346-B4BC-24687356D08D}" srcOrd="6" destOrd="0" presId="urn:microsoft.com/office/officeart/2005/8/layout/arrow2"/>
    <dgm:cxn modelId="{E9A297B5-E852-D74C-88B7-7981BD84BF0E}" type="presParOf" srcId="{8161EED1-A872-CB43-AAC1-0D91EBE0D54A}" destId="{CF1AFBB5-3A66-F44A-BB5A-B0F812977FD4}" srcOrd="7" destOrd="0" presId="urn:microsoft.com/office/officeart/2005/8/layout/arrow2"/>
    <dgm:cxn modelId="{26612BD3-F005-0446-8C7C-39DDC8970DC3}" type="presParOf" srcId="{8161EED1-A872-CB43-AAC1-0D91EBE0D54A}" destId="{DA8E12F9-3F3D-C34E-A011-BD55913F9D68}" srcOrd="8" destOrd="0" presId="urn:microsoft.com/office/officeart/2005/8/layout/arrow2"/>
    <dgm:cxn modelId="{7E92858F-CD6D-C443-A3F3-EDDFF99BEA91}" type="presParOf" srcId="{8161EED1-A872-CB43-AAC1-0D91EBE0D54A}" destId="{11330154-512B-8442-9056-04B798500ABE}"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454B8-B4F1-7341-A659-E293CB50D70A}">
      <dsp:nvSpPr>
        <dsp:cNvPr id="0" name=""/>
        <dsp:cNvSpPr/>
      </dsp:nvSpPr>
      <dsp:spPr>
        <a:xfrm>
          <a:off x="504578" y="-13908"/>
          <a:ext cx="7249161" cy="4530726"/>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4D6F42E-A368-2446-A78C-F9E67E18F904}">
      <dsp:nvSpPr>
        <dsp:cNvPr id="0" name=""/>
        <dsp:cNvSpPr/>
      </dsp:nvSpPr>
      <dsp:spPr>
        <a:xfrm>
          <a:off x="1180519" y="3367838"/>
          <a:ext cx="166730" cy="16673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F636B2D-F683-3D44-9A53-DBA989CC4D04}">
      <dsp:nvSpPr>
        <dsp:cNvPr id="0" name=""/>
        <dsp:cNvSpPr/>
      </dsp:nvSpPr>
      <dsp:spPr>
        <a:xfrm>
          <a:off x="1301986" y="3438504"/>
          <a:ext cx="949640" cy="107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47" tIns="0" rIns="0" bIns="0" numCol="1" spcCol="1270" anchor="t" anchorCtr="0">
          <a:noAutofit/>
        </a:bodyPr>
        <a:lstStyle/>
        <a:p>
          <a:pPr lvl="0" algn="l" defTabSz="666750" rtl="0">
            <a:lnSpc>
              <a:spcPct val="90000"/>
            </a:lnSpc>
            <a:spcBef>
              <a:spcPct val="0"/>
            </a:spcBef>
            <a:spcAft>
              <a:spcPct val="35000"/>
            </a:spcAft>
          </a:pPr>
          <a:r>
            <a:rPr lang="en-US" sz="1500" kern="1200" dirty="0" smtClean="0"/>
            <a:t>Dec 2016:</a:t>
          </a:r>
        </a:p>
        <a:p>
          <a:pPr lvl="0" algn="l" defTabSz="666750" rtl="0">
            <a:lnSpc>
              <a:spcPct val="90000"/>
            </a:lnSpc>
            <a:spcBef>
              <a:spcPct val="0"/>
            </a:spcBef>
            <a:spcAft>
              <a:spcPct val="35000"/>
            </a:spcAft>
          </a:pPr>
          <a:r>
            <a:rPr lang="en-US" sz="1500" kern="1200" dirty="0" smtClean="0"/>
            <a:t>CS and HC prototypes finalized  </a:t>
          </a:r>
          <a:endParaRPr lang="en-US" sz="1500" kern="1200" dirty="0"/>
        </a:p>
      </dsp:txBody>
      <dsp:txXfrm>
        <a:off x="1301986" y="3438504"/>
        <a:ext cx="949640" cy="1078312"/>
      </dsp:txXfrm>
    </dsp:sp>
    <dsp:sp modelId="{023E63B0-99CC-0D42-B84B-BB9024E5EB8E}">
      <dsp:nvSpPr>
        <dsp:cNvPr id="0" name=""/>
        <dsp:cNvSpPr/>
      </dsp:nvSpPr>
      <dsp:spPr>
        <a:xfrm>
          <a:off x="2121141" y="2487957"/>
          <a:ext cx="260969" cy="26096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914084-D004-BC4E-B1F3-F55481A9E1CB}">
      <dsp:nvSpPr>
        <dsp:cNvPr id="0" name=""/>
        <dsp:cNvSpPr/>
      </dsp:nvSpPr>
      <dsp:spPr>
        <a:xfrm>
          <a:off x="2251626" y="2618442"/>
          <a:ext cx="1203360" cy="1898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82" tIns="0" rIns="0" bIns="0" numCol="1" spcCol="1270" anchor="t" anchorCtr="0">
          <a:noAutofit/>
        </a:bodyPr>
        <a:lstStyle/>
        <a:p>
          <a:pPr lvl="0" algn="l" defTabSz="666750" rtl="0">
            <a:lnSpc>
              <a:spcPct val="90000"/>
            </a:lnSpc>
            <a:spcBef>
              <a:spcPct val="0"/>
            </a:spcBef>
            <a:spcAft>
              <a:spcPct val="35000"/>
            </a:spcAft>
          </a:pPr>
          <a:r>
            <a:rPr lang="en-US" sz="1500" kern="1200" dirty="0" smtClean="0"/>
            <a:t>Q1 2017: </a:t>
          </a:r>
        </a:p>
        <a:p>
          <a:pPr lvl="0" algn="l" defTabSz="666750" rtl="0">
            <a:lnSpc>
              <a:spcPct val="90000"/>
            </a:lnSpc>
            <a:spcBef>
              <a:spcPct val="0"/>
            </a:spcBef>
            <a:spcAft>
              <a:spcPct val="35000"/>
            </a:spcAft>
          </a:pPr>
          <a:r>
            <a:rPr lang="en-US" sz="1500" kern="1200" dirty="0" smtClean="0"/>
            <a:t>samples sent to OEM and Distributors for evaluation</a:t>
          </a:r>
          <a:endParaRPr lang="en-US" sz="1500" kern="1200" dirty="0"/>
        </a:p>
      </dsp:txBody>
      <dsp:txXfrm>
        <a:off x="2251626" y="2618442"/>
        <a:ext cx="1203360" cy="1898374"/>
      </dsp:txXfrm>
    </dsp:sp>
    <dsp:sp modelId="{36E9281A-D790-1447-AFCB-486E200FC240}">
      <dsp:nvSpPr>
        <dsp:cNvPr id="0" name=""/>
        <dsp:cNvSpPr/>
      </dsp:nvSpPr>
      <dsp:spPr>
        <a:xfrm>
          <a:off x="3281007" y="1796569"/>
          <a:ext cx="347959" cy="34795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DE9A09A-F024-2949-8C2B-5E519F5E6957}">
      <dsp:nvSpPr>
        <dsp:cNvPr id="0" name=""/>
        <dsp:cNvSpPr/>
      </dsp:nvSpPr>
      <dsp:spPr>
        <a:xfrm>
          <a:off x="3474756" y="1942731"/>
          <a:ext cx="1359549" cy="2601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377" tIns="0" rIns="0" bIns="0" numCol="1" spcCol="1270" anchor="t" anchorCtr="0">
          <a:noAutofit/>
        </a:bodyPr>
        <a:lstStyle/>
        <a:p>
          <a:pPr lvl="0" algn="l" defTabSz="666750" rtl="0">
            <a:lnSpc>
              <a:spcPct val="90000"/>
            </a:lnSpc>
            <a:spcBef>
              <a:spcPct val="0"/>
            </a:spcBef>
            <a:spcAft>
              <a:spcPct val="35000"/>
            </a:spcAft>
          </a:pPr>
          <a:r>
            <a:rPr lang="en-US" sz="1500" kern="1200" dirty="0" smtClean="0"/>
            <a:t>Q2  2017: </a:t>
          </a:r>
        </a:p>
        <a:p>
          <a:pPr lvl="0" algn="l" defTabSz="666750" rtl="0">
            <a:lnSpc>
              <a:spcPct val="90000"/>
            </a:lnSpc>
            <a:spcBef>
              <a:spcPct val="0"/>
            </a:spcBef>
            <a:spcAft>
              <a:spcPct val="35000"/>
            </a:spcAft>
          </a:pPr>
          <a:r>
            <a:rPr lang="en-US" sz="1500" kern="1200" dirty="0" smtClean="0"/>
            <a:t>OEM &amp; distributors confirm orders  </a:t>
          </a:r>
          <a:endParaRPr lang="en-US" sz="1500" kern="1200" dirty="0"/>
        </a:p>
      </dsp:txBody>
      <dsp:txXfrm>
        <a:off x="3474756" y="1942731"/>
        <a:ext cx="1359549" cy="2601903"/>
      </dsp:txXfrm>
    </dsp:sp>
    <dsp:sp modelId="{FA9F1B40-4CF3-9346-B4BC-24687356D08D}">
      <dsp:nvSpPr>
        <dsp:cNvPr id="0" name=""/>
        <dsp:cNvSpPr/>
      </dsp:nvSpPr>
      <dsp:spPr>
        <a:xfrm>
          <a:off x="4629351" y="1256506"/>
          <a:ext cx="449448" cy="44944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F1AFBB5-3A66-F44A-BB5A-B0F812977FD4}">
      <dsp:nvSpPr>
        <dsp:cNvPr id="0" name=""/>
        <dsp:cNvSpPr/>
      </dsp:nvSpPr>
      <dsp:spPr>
        <a:xfrm>
          <a:off x="4854075" y="1481230"/>
          <a:ext cx="1449832" cy="3035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8153" tIns="0" rIns="0" bIns="0" numCol="1" spcCol="1270" anchor="t" anchorCtr="0">
          <a:noAutofit/>
        </a:bodyPr>
        <a:lstStyle/>
        <a:p>
          <a:pPr lvl="0" algn="l" defTabSz="666750" rtl="0">
            <a:lnSpc>
              <a:spcPct val="90000"/>
            </a:lnSpc>
            <a:spcBef>
              <a:spcPct val="0"/>
            </a:spcBef>
            <a:spcAft>
              <a:spcPct val="35000"/>
            </a:spcAft>
          </a:pPr>
          <a:r>
            <a:rPr lang="en-US" sz="1500" kern="1200" dirty="0" smtClean="0"/>
            <a:t>Q3 2017:  </a:t>
          </a:r>
        </a:p>
        <a:p>
          <a:pPr lvl="0" algn="l" defTabSz="666750" rtl="0">
            <a:lnSpc>
              <a:spcPct val="90000"/>
            </a:lnSpc>
            <a:spcBef>
              <a:spcPct val="0"/>
            </a:spcBef>
            <a:spcAft>
              <a:spcPct val="35000"/>
            </a:spcAft>
          </a:pPr>
          <a:r>
            <a:rPr lang="en-US" sz="1500" kern="1200" dirty="0" smtClean="0"/>
            <a:t>Start of production phase </a:t>
          </a:r>
          <a:endParaRPr lang="en-US" sz="1500" kern="1200" dirty="0"/>
        </a:p>
      </dsp:txBody>
      <dsp:txXfrm>
        <a:off x="4854075" y="1481230"/>
        <a:ext cx="1449832" cy="3035586"/>
      </dsp:txXfrm>
    </dsp:sp>
    <dsp:sp modelId="{DA8E12F9-3F3D-C34E-A011-BD55913F9D68}">
      <dsp:nvSpPr>
        <dsp:cNvPr id="0" name=""/>
        <dsp:cNvSpPr/>
      </dsp:nvSpPr>
      <dsp:spPr>
        <a:xfrm>
          <a:off x="6017565" y="895860"/>
          <a:ext cx="572683" cy="5726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1330154-512B-8442-9056-04B798500ABE}">
      <dsp:nvSpPr>
        <dsp:cNvPr id="0" name=""/>
        <dsp:cNvSpPr/>
      </dsp:nvSpPr>
      <dsp:spPr>
        <a:xfrm>
          <a:off x="6275476" y="1273170"/>
          <a:ext cx="1506694" cy="3099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453" tIns="0" rIns="0" bIns="0" numCol="1" spcCol="1270" anchor="t" anchorCtr="0">
          <a:noAutofit/>
        </a:bodyPr>
        <a:lstStyle/>
        <a:p>
          <a:pPr lvl="0" algn="l" defTabSz="666750" rtl="0">
            <a:lnSpc>
              <a:spcPct val="90000"/>
            </a:lnSpc>
            <a:spcBef>
              <a:spcPct val="0"/>
            </a:spcBef>
            <a:spcAft>
              <a:spcPct val="35000"/>
            </a:spcAft>
          </a:pPr>
          <a:r>
            <a:rPr lang="en-US" sz="1500" kern="1200" dirty="0" smtClean="0"/>
            <a:t>Q4 2017:  sales  for  CS Guardian, CS Checker and High Chair Guardian’ sales </a:t>
          </a:r>
          <a:endParaRPr lang="en-US" sz="1500" kern="1200" dirty="0"/>
        </a:p>
      </dsp:txBody>
      <dsp:txXfrm>
        <a:off x="6275476" y="1273170"/>
        <a:ext cx="1506694" cy="309972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5178A2-3EA3-BB41-974D-80E0582E52C6}" type="datetimeFigureOut">
              <a:rPr lang="fr-FR" smtClean="0"/>
              <a:pPr/>
              <a:t>06/11/16</a:t>
            </a:fld>
            <a:endParaRPr lang="fr-FR"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2D319B-BB63-DC47-B916-BC38A863027B}" type="slidenum">
              <a:rPr lang="fr-FR" smtClean="0"/>
              <a:pPr/>
              <a:t>‹#›</a:t>
            </a:fld>
            <a:endParaRPr lang="fr-FR" dirty="0"/>
          </a:p>
        </p:txBody>
      </p:sp>
    </p:spTree>
    <p:extLst>
      <p:ext uri="{BB962C8B-B14F-4D97-AF65-F5344CB8AC3E}">
        <p14:creationId xmlns:p14="http://schemas.microsoft.com/office/powerpoint/2010/main" val="10089083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AF8B56-9777-B943-9192-B20E506D3D38}" type="datetimeFigureOut">
              <a:rPr lang="fr-FR" smtClean="0"/>
              <a:pPr/>
              <a:t>06/11/16</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AED9FB-9049-5645-A6EE-CF48CDC1BCB0}" type="slidenum">
              <a:rPr lang="fr-FR" smtClean="0"/>
              <a:pPr/>
              <a:t>‹#›</a:t>
            </a:fld>
            <a:endParaRPr lang="fr-FR" dirty="0"/>
          </a:p>
        </p:txBody>
      </p:sp>
    </p:spTree>
    <p:extLst>
      <p:ext uri="{BB962C8B-B14F-4D97-AF65-F5344CB8AC3E}">
        <p14:creationId xmlns:p14="http://schemas.microsoft.com/office/powerpoint/2010/main" val="970391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1</a:t>
            </a:fld>
            <a:endParaRPr lang="fr-FR" dirty="0"/>
          </a:p>
        </p:txBody>
      </p:sp>
    </p:spTree>
    <p:extLst>
      <p:ext uri="{BB962C8B-B14F-4D97-AF65-F5344CB8AC3E}">
        <p14:creationId xmlns:p14="http://schemas.microsoft.com/office/powerpoint/2010/main" val="1417089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olidFill>
                  <a:srgbClr val="FF0000"/>
                </a:solidFill>
              </a:rPr>
              <a:t>3 vérifier source</a:t>
            </a:r>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14</a:t>
            </a:fld>
            <a:endParaRPr lang="fr-FR" dirty="0"/>
          </a:p>
        </p:txBody>
      </p:sp>
    </p:spTree>
    <p:extLst>
      <p:ext uri="{BB962C8B-B14F-4D97-AF65-F5344CB8AC3E}">
        <p14:creationId xmlns:p14="http://schemas.microsoft.com/office/powerpoint/2010/main" val="2002715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16</a:t>
            </a:fld>
            <a:endParaRPr lang="fr-FR" dirty="0"/>
          </a:p>
        </p:txBody>
      </p:sp>
    </p:spTree>
    <p:extLst>
      <p:ext uri="{BB962C8B-B14F-4D97-AF65-F5344CB8AC3E}">
        <p14:creationId xmlns:p14="http://schemas.microsoft.com/office/powerpoint/2010/main" val="1231782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FAIT </a:t>
            </a:r>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18</a:t>
            </a:fld>
            <a:endParaRPr lang="fr-FR" dirty="0"/>
          </a:p>
        </p:txBody>
      </p:sp>
    </p:spTree>
    <p:extLst>
      <p:ext uri="{BB962C8B-B14F-4D97-AF65-F5344CB8AC3E}">
        <p14:creationId xmlns:p14="http://schemas.microsoft.com/office/powerpoint/2010/main" val="542247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19</a:t>
            </a:fld>
            <a:endParaRPr lang="fr-FR" dirty="0"/>
          </a:p>
        </p:txBody>
      </p:sp>
    </p:spTree>
    <p:extLst>
      <p:ext uri="{BB962C8B-B14F-4D97-AF65-F5344CB8AC3E}">
        <p14:creationId xmlns:p14="http://schemas.microsoft.com/office/powerpoint/2010/main" val="1346424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http://www.evenflo.com/SensorSafe/</a:t>
            </a:r>
            <a:endParaRPr lang="fr-FR" dirty="0"/>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2</a:t>
            </a:fld>
            <a:endParaRPr lang="fr-FR" dirty="0"/>
          </a:p>
        </p:txBody>
      </p:sp>
    </p:spTree>
    <p:extLst>
      <p:ext uri="{BB962C8B-B14F-4D97-AF65-F5344CB8AC3E}">
        <p14:creationId xmlns:p14="http://schemas.microsoft.com/office/powerpoint/2010/main" val="200396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3</a:t>
            </a:fld>
            <a:endParaRPr lang="fr-FR" dirty="0"/>
          </a:p>
        </p:txBody>
      </p:sp>
    </p:spTree>
    <p:extLst>
      <p:ext uri="{BB962C8B-B14F-4D97-AF65-F5344CB8AC3E}">
        <p14:creationId xmlns:p14="http://schemas.microsoft.com/office/powerpoint/2010/main" val="1969486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4</a:t>
            </a:fld>
            <a:endParaRPr lang="fr-FR" dirty="0"/>
          </a:p>
        </p:txBody>
      </p:sp>
    </p:spTree>
    <p:extLst>
      <p:ext uri="{BB962C8B-B14F-4D97-AF65-F5344CB8AC3E}">
        <p14:creationId xmlns:p14="http://schemas.microsoft.com/office/powerpoint/2010/main" val="2760932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Modifier les images sur PSD</a:t>
            </a:r>
            <a:endParaRPr lang="fr-FR" dirty="0"/>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5</a:t>
            </a:fld>
            <a:endParaRPr lang="fr-FR"/>
          </a:p>
        </p:txBody>
      </p:sp>
    </p:spTree>
    <p:extLst>
      <p:ext uri="{BB962C8B-B14F-4D97-AF65-F5344CB8AC3E}">
        <p14:creationId xmlns:p14="http://schemas.microsoft.com/office/powerpoint/2010/main" val="789387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8</a:t>
            </a:fld>
            <a:endParaRPr lang="fr-FR" dirty="0"/>
          </a:p>
        </p:txBody>
      </p:sp>
    </p:spTree>
    <p:extLst>
      <p:ext uri="{BB962C8B-B14F-4D97-AF65-F5344CB8AC3E}">
        <p14:creationId xmlns:p14="http://schemas.microsoft.com/office/powerpoint/2010/main" val="72029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9</a:t>
            </a:fld>
            <a:endParaRPr lang="fr-FR" dirty="0"/>
          </a:p>
        </p:txBody>
      </p:sp>
    </p:spTree>
    <p:extLst>
      <p:ext uri="{BB962C8B-B14F-4D97-AF65-F5344CB8AC3E}">
        <p14:creationId xmlns:p14="http://schemas.microsoft.com/office/powerpoint/2010/main" val="313415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Recaler le texte Phase 1  et Phase 2</a:t>
            </a:r>
            <a:endParaRPr lang="fr-FR" dirty="0"/>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12</a:t>
            </a:fld>
            <a:endParaRPr lang="fr-FR" dirty="0"/>
          </a:p>
        </p:txBody>
      </p:sp>
    </p:spTree>
    <p:extLst>
      <p:ext uri="{BB962C8B-B14F-4D97-AF65-F5344CB8AC3E}">
        <p14:creationId xmlns:p14="http://schemas.microsoft.com/office/powerpoint/2010/main" val="946108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solidFill>
                <a:srgbClr val="FF0000"/>
              </a:solidFill>
            </a:endParaRPr>
          </a:p>
        </p:txBody>
      </p:sp>
      <p:sp>
        <p:nvSpPr>
          <p:cNvPr id="4" name="Espace réservé du numéro de diapositive 3"/>
          <p:cNvSpPr>
            <a:spLocks noGrp="1"/>
          </p:cNvSpPr>
          <p:nvPr>
            <p:ph type="sldNum" sz="quarter" idx="10"/>
          </p:nvPr>
        </p:nvSpPr>
        <p:spPr/>
        <p:txBody>
          <a:bodyPr/>
          <a:lstStyle/>
          <a:p>
            <a:fld id="{55AED9FB-9049-5645-A6EE-CF48CDC1BCB0}" type="slidenum">
              <a:rPr lang="fr-FR" smtClean="0"/>
              <a:pPr/>
              <a:t>13</a:t>
            </a:fld>
            <a:endParaRPr lang="fr-FR" dirty="0"/>
          </a:p>
        </p:txBody>
      </p:sp>
    </p:spTree>
    <p:extLst>
      <p:ext uri="{BB962C8B-B14F-4D97-AF65-F5344CB8AC3E}">
        <p14:creationId xmlns:p14="http://schemas.microsoft.com/office/powerpoint/2010/main" val="66276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4500"/>
            </a:lvl1pPr>
          </a:lstStyle>
          <a:p>
            <a:r>
              <a:rPr lang="fr-FR" smtClean="0"/>
              <a:t>Cliquez et modifiez le titre</a:t>
            </a:r>
            <a:endParaRPr lang="fr-FR"/>
          </a:p>
        </p:txBody>
      </p:sp>
      <p:sp>
        <p:nvSpPr>
          <p:cNvPr id="3" name="Sous-titr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ECD19FB2-3AAB-4D03-B13A-2960828C78E3}" type="datetimeFigureOut">
              <a:rPr lang="en-US" smtClean="0"/>
              <a:pPr/>
              <a:t>06/11/16</a:t>
            </a:fld>
            <a:endParaRPr lang="en-US" dirty="0"/>
          </a:p>
        </p:txBody>
      </p:sp>
      <p:sp>
        <p:nvSpPr>
          <p:cNvPr id="5" name="Espace réservé du pied de page 4"/>
          <p:cNvSpPr>
            <a:spLocks noGrp="1"/>
          </p:cNvSpPr>
          <p:nvPr>
            <p:ph type="ftr" sz="quarter" idx="11"/>
          </p:nvPr>
        </p:nvSpPr>
        <p:spPr/>
        <p:txBody>
          <a:bodyPr/>
          <a:lstStyle/>
          <a:p>
            <a:r>
              <a:rPr lang="en-US" dirty="0" smtClean="0"/>
              <a:t>
              </a:t>
            </a:r>
            <a:endParaRPr lang="en-US" dirty="0"/>
          </a:p>
        </p:txBody>
      </p:sp>
      <p:sp>
        <p:nvSpPr>
          <p:cNvPr id="6" name="Espace réservé du numéro de diapositive 5"/>
          <p:cNvSpPr>
            <a:spLocks noGrp="1"/>
          </p:cNvSpPr>
          <p:nvPr>
            <p:ph type="sldNum" sz="quarter" idx="12"/>
          </p:nvPr>
        </p:nvSpPr>
        <p:spPr/>
        <p:txBody>
          <a:bodyPr/>
          <a:lstStyle/>
          <a:p>
            <a:fld id="{10F72897-C1E3-DB4B-9044-3B86E305D7F6}" type="slidenum">
              <a:rPr lang="fr-FR" smtClean="0"/>
              <a:pPr/>
              <a:t>‹#›</a:t>
            </a:fld>
            <a:endParaRPr lang="fr-FR" dirty="0"/>
          </a:p>
        </p:txBody>
      </p:sp>
    </p:spTree>
    <p:extLst>
      <p:ext uri="{BB962C8B-B14F-4D97-AF65-F5344CB8AC3E}">
        <p14:creationId xmlns:p14="http://schemas.microsoft.com/office/powerpoint/2010/main" val="694856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p:spPr>
        <p:txBody>
          <a:bodyPr anchor="b"/>
          <a:lstStyle>
            <a:lvl1pPr>
              <a:defRPr sz="2400"/>
            </a:lvl1pPr>
          </a:lstStyle>
          <a:p>
            <a:r>
              <a:rPr lang="fr-FR" smtClean="0"/>
              <a:t>Cliquez et modifiez le titre</a:t>
            </a:r>
            <a:endParaRPr lang="fr-FR"/>
          </a:p>
        </p:txBody>
      </p:sp>
      <p:sp>
        <p:nvSpPr>
          <p:cNvPr id="3" name="Espace réservé du contenu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F7D1BD23-6E54-4D9D-AD88-A2813C73CC25}" type="datetimeFigureOut">
              <a:rPr lang="en-US" smtClean="0"/>
              <a:pPr/>
              <a:t>06/11/16</a:t>
            </a:fld>
            <a:endParaRPr lang="en-US" dirty="0"/>
          </a:p>
        </p:txBody>
      </p:sp>
      <p:sp>
        <p:nvSpPr>
          <p:cNvPr id="6" name="Espace réservé du pied de page 5"/>
          <p:cNvSpPr>
            <a:spLocks noGrp="1"/>
          </p:cNvSpPr>
          <p:nvPr>
            <p:ph type="ftr" sz="quarter" idx="11"/>
          </p:nvPr>
        </p:nvSpPr>
        <p:spPr/>
        <p:txBody>
          <a:bodyPr/>
          <a:lstStyle/>
          <a:p>
            <a:r>
              <a:rPr lang="en-US" dirty="0" smtClean="0"/>
              <a:t>
              </a:t>
            </a:r>
            <a:endParaRPr lang="en-US" dirty="0"/>
          </a:p>
        </p:txBody>
      </p:sp>
      <p:sp>
        <p:nvSpPr>
          <p:cNvPr id="7" name="Espace réservé du numéro de diapositive 6"/>
          <p:cNvSpPr>
            <a:spLocks noGrp="1"/>
          </p:cNvSpPr>
          <p:nvPr>
            <p:ph type="sldNum" sz="quarter" idx="12"/>
          </p:nvPr>
        </p:nvSpPr>
        <p:spPr/>
        <p:txBody>
          <a:bodyPr/>
          <a:lstStyle/>
          <a:p>
            <a:fld id="{10F72897-C1E3-DB4B-9044-3B86E305D7F6}" type="slidenum">
              <a:rPr lang="fr-FR" smtClean="0"/>
              <a:pPr/>
              <a:t>‹#›</a:t>
            </a:fld>
            <a:endParaRPr lang="fr-FR" dirty="0"/>
          </a:p>
        </p:txBody>
      </p:sp>
      <p:pic>
        <p:nvPicPr>
          <p:cNvPr id="8" name="Image 7"/>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92885660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p:spPr>
        <p:txBody>
          <a:bodyPr anchor="b"/>
          <a:lstStyle>
            <a:lvl1pPr>
              <a:defRPr sz="2400"/>
            </a:lvl1pPr>
          </a:lstStyle>
          <a:p>
            <a:r>
              <a:rPr lang="fr-FR" smtClean="0"/>
              <a:t>Cliquez et modifiez le titre</a:t>
            </a:r>
            <a:endParaRPr lang="fr-FR"/>
          </a:p>
        </p:txBody>
      </p:sp>
      <p:sp>
        <p:nvSpPr>
          <p:cNvPr id="3" name="Espace réservé pour une image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dirty="0"/>
          </a:p>
        </p:txBody>
      </p:sp>
      <p:sp>
        <p:nvSpPr>
          <p:cNvPr id="4" name="Espace réservé du texte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471A834-4F3C-4AF9-9C74-05EC35A0F292}" type="datetimeFigureOut">
              <a:rPr lang="en-US" smtClean="0"/>
              <a:pPr/>
              <a:t>06/11/16</a:t>
            </a:fld>
            <a:endParaRPr lang="en-US" dirty="0"/>
          </a:p>
        </p:txBody>
      </p:sp>
      <p:sp>
        <p:nvSpPr>
          <p:cNvPr id="6" name="Espace réservé du pied de page 5"/>
          <p:cNvSpPr>
            <a:spLocks noGrp="1"/>
          </p:cNvSpPr>
          <p:nvPr>
            <p:ph type="ftr" sz="quarter" idx="11"/>
          </p:nvPr>
        </p:nvSpPr>
        <p:spPr/>
        <p:txBody>
          <a:bodyPr/>
          <a:lstStyle/>
          <a:p>
            <a:r>
              <a:rPr lang="en-US" dirty="0" smtClean="0"/>
              <a:t>
              </a:t>
            </a:r>
            <a:endParaRPr lang="en-US" dirty="0"/>
          </a:p>
        </p:txBody>
      </p:sp>
      <p:sp>
        <p:nvSpPr>
          <p:cNvPr id="7" name="Espace réservé du numéro de diapositive 6"/>
          <p:cNvSpPr>
            <a:spLocks noGrp="1"/>
          </p:cNvSpPr>
          <p:nvPr>
            <p:ph type="sldNum" sz="quarter" idx="12"/>
          </p:nvPr>
        </p:nvSpPr>
        <p:spPr/>
        <p:txBody>
          <a:bodyPr/>
          <a:lstStyle/>
          <a:p>
            <a:fld id="{10F72897-C1E3-DB4B-9044-3B86E305D7F6}" type="slidenum">
              <a:rPr lang="fr-FR" smtClean="0"/>
              <a:pPr/>
              <a:t>‹#›</a:t>
            </a:fld>
            <a:endParaRPr lang="fr-FR" dirty="0"/>
          </a:p>
        </p:txBody>
      </p:sp>
      <p:pic>
        <p:nvPicPr>
          <p:cNvPr id="8" name="Image 7"/>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1234313385"/>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p:nvPr userDrawn="1"/>
        </p:nvSpPr>
        <p:spPr>
          <a:xfrm>
            <a:off x="0" y="1690688"/>
            <a:ext cx="9144000" cy="5167311"/>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p>
        </p:txBody>
      </p:sp>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DED02AE-B9A4-47BD-AF8E-97E16144138B}" type="datetimeFigureOut">
              <a:rPr lang="en-US" smtClean="0"/>
              <a:pPr/>
              <a:t>06/11/16</a:t>
            </a:fld>
            <a:endParaRPr lang="en-US" dirty="0"/>
          </a:p>
        </p:txBody>
      </p:sp>
      <p:sp>
        <p:nvSpPr>
          <p:cNvPr id="5" name="Espace réservé du pied de page 4"/>
          <p:cNvSpPr>
            <a:spLocks noGrp="1"/>
          </p:cNvSpPr>
          <p:nvPr>
            <p:ph type="ftr" sz="quarter" idx="11"/>
          </p:nvPr>
        </p:nvSpPr>
        <p:spPr/>
        <p:txBody>
          <a:bodyPr/>
          <a:lstStyle/>
          <a:p>
            <a:r>
              <a:rPr lang="en-US" dirty="0" smtClean="0"/>
              <a:t>
              </a:t>
            </a:r>
            <a:endParaRPr lang="en-US" dirty="0"/>
          </a:p>
        </p:txBody>
      </p:sp>
      <p:sp>
        <p:nvSpPr>
          <p:cNvPr id="6" name="Espace réservé du numéro de diapositive 5"/>
          <p:cNvSpPr>
            <a:spLocks noGrp="1"/>
          </p:cNvSpPr>
          <p:nvPr>
            <p:ph type="sldNum" sz="quarter" idx="12"/>
          </p:nvPr>
        </p:nvSpPr>
        <p:spPr/>
        <p:txBody>
          <a:bodyPr/>
          <a:lstStyle/>
          <a:p>
            <a:fld id="{10F72897-C1E3-DB4B-9044-3B86E305D7F6}" type="slidenum">
              <a:rPr lang="fr-FR" smtClean="0"/>
              <a:pPr/>
              <a:t>‹#›</a:t>
            </a:fld>
            <a:endParaRPr lang="fr-FR" dirty="0"/>
          </a:p>
        </p:txBody>
      </p:sp>
      <p:pic>
        <p:nvPicPr>
          <p:cNvPr id="7" name="Image 6"/>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413031675"/>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365125"/>
            <a:ext cx="1971675"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628650" y="365125"/>
            <a:ext cx="5800725"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F0FD78B-DB02-4362-BCDC-98A55456977C}" type="datetimeFigureOut">
              <a:rPr lang="en-US" smtClean="0"/>
              <a:pPr/>
              <a:t>06/11/16</a:t>
            </a:fld>
            <a:endParaRPr lang="en-US" dirty="0"/>
          </a:p>
        </p:txBody>
      </p:sp>
      <p:sp>
        <p:nvSpPr>
          <p:cNvPr id="5" name="Espace réservé du pied de page 4"/>
          <p:cNvSpPr>
            <a:spLocks noGrp="1"/>
          </p:cNvSpPr>
          <p:nvPr>
            <p:ph type="ftr" sz="quarter" idx="11"/>
          </p:nvPr>
        </p:nvSpPr>
        <p:spPr/>
        <p:txBody>
          <a:bodyPr/>
          <a:lstStyle/>
          <a:p>
            <a:r>
              <a:rPr lang="en-US" dirty="0" smtClean="0"/>
              <a:t>
              </a:t>
            </a:r>
            <a:endParaRPr lang="en-US" dirty="0"/>
          </a:p>
        </p:txBody>
      </p:sp>
      <p:sp>
        <p:nvSpPr>
          <p:cNvPr id="6" name="Espace réservé du numéro de diapositive 5"/>
          <p:cNvSpPr>
            <a:spLocks noGrp="1"/>
          </p:cNvSpPr>
          <p:nvPr>
            <p:ph type="sldNum" sz="quarter" idx="12"/>
          </p:nvPr>
        </p:nvSpPr>
        <p:spPr/>
        <p:txBody>
          <a:bodyPr/>
          <a:lstStyle/>
          <a:p>
            <a:fld id="{10F72897-C1E3-DB4B-9044-3B86E305D7F6}" type="slidenum">
              <a:rPr lang="fr-FR" smtClean="0"/>
              <a:pPr/>
              <a:t>‹#›</a:t>
            </a:fld>
            <a:endParaRPr lang="fr-FR" dirty="0"/>
          </a:p>
        </p:txBody>
      </p:sp>
      <p:pic>
        <p:nvPicPr>
          <p:cNvPr id="7" name="Image 6"/>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1156214621"/>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9_Disposition personnalisé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1690688"/>
            <a:ext cx="9144000" cy="5167311"/>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p>
        </p:txBody>
      </p:sp>
      <p:sp>
        <p:nvSpPr>
          <p:cNvPr id="2" name="Titre 1"/>
          <p:cNvSpPr>
            <a:spLocks noGrp="1"/>
          </p:cNvSpPr>
          <p:nvPr>
            <p:ph type="title"/>
          </p:nvPr>
        </p:nvSpPr>
        <p:spPr>
          <a:xfrm>
            <a:off x="711200" y="465138"/>
            <a:ext cx="3009900" cy="741362"/>
          </a:xfrm>
        </p:spPr>
        <p:txBody>
          <a:bodyPr anchor="t">
            <a:normAutofit/>
          </a:bodyPr>
          <a:lstStyle>
            <a:lvl1pPr>
              <a:defRPr sz="2400" u="sng"/>
            </a:lvl1pPr>
          </a:lstStyle>
          <a:p>
            <a:r>
              <a:rPr lang="fr-FR" dirty="0" smtClean="0"/>
              <a:t>Cliquez et modifiez le titre</a:t>
            </a:r>
            <a:endParaRPr lang="fr-FR" dirty="0"/>
          </a:p>
        </p:txBody>
      </p:sp>
      <p:sp>
        <p:nvSpPr>
          <p:cNvPr id="3" name="Espace réservé du numéro de diapositive 2"/>
          <p:cNvSpPr>
            <a:spLocks noGrp="1"/>
          </p:cNvSpPr>
          <p:nvPr>
            <p:ph type="sldNum" sz="quarter" idx="10"/>
          </p:nvPr>
        </p:nvSpPr>
        <p:spPr/>
        <p:txBody>
          <a:bodyPr/>
          <a:lstStyle/>
          <a:p>
            <a:fld id="{10F72897-C1E3-DB4B-9044-3B86E305D7F6}" type="slidenum">
              <a:rPr lang="fr-FR" smtClean="0"/>
              <a:pPr/>
              <a:t>‹#›</a:t>
            </a:fld>
            <a:endParaRPr lang="fr-FR" dirty="0"/>
          </a:p>
        </p:txBody>
      </p:sp>
      <p:pic>
        <p:nvPicPr>
          <p:cNvPr id="5" name="Image 4"/>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2067097091"/>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Disposition personnalisé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1690688"/>
            <a:ext cx="9144000" cy="5167311"/>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p>
        </p:txBody>
      </p:sp>
      <p:sp>
        <p:nvSpPr>
          <p:cNvPr id="2" name="Titre 1"/>
          <p:cNvSpPr>
            <a:spLocks noGrp="1"/>
          </p:cNvSpPr>
          <p:nvPr>
            <p:ph type="title"/>
          </p:nvPr>
        </p:nvSpPr>
        <p:spPr>
          <a:xfrm>
            <a:off x="762000" y="465138"/>
            <a:ext cx="2159000" cy="741362"/>
          </a:xfrm>
        </p:spPr>
        <p:txBody>
          <a:bodyPr anchor="ctr">
            <a:normAutofit/>
          </a:bodyPr>
          <a:lstStyle>
            <a:lvl1pPr>
              <a:defRPr sz="1800" u="sng"/>
            </a:lvl1pPr>
          </a:lstStyle>
          <a:p>
            <a:r>
              <a:rPr lang="fr-FR" smtClean="0"/>
              <a:t>Cliquez et modifiez le titre</a:t>
            </a:r>
            <a:endParaRPr lang="fr-FR" dirty="0"/>
          </a:p>
        </p:txBody>
      </p:sp>
      <p:sp>
        <p:nvSpPr>
          <p:cNvPr id="3" name="Espace réservé du numéro de diapositive 2"/>
          <p:cNvSpPr>
            <a:spLocks noGrp="1"/>
          </p:cNvSpPr>
          <p:nvPr>
            <p:ph type="sldNum" sz="quarter" idx="10"/>
          </p:nvPr>
        </p:nvSpPr>
        <p:spPr/>
        <p:txBody>
          <a:bodyPr/>
          <a:lstStyle/>
          <a:p>
            <a:fld id="{10F72897-C1E3-DB4B-9044-3B86E305D7F6}" type="slidenum">
              <a:rPr lang="fr-FR" smtClean="0"/>
              <a:pPr/>
              <a:t>‹#›</a:t>
            </a:fld>
            <a:endParaRPr lang="fr-FR" dirty="0"/>
          </a:p>
        </p:txBody>
      </p:sp>
      <p:sp>
        <p:nvSpPr>
          <p:cNvPr id="9" name="Espace réservé du texte 8"/>
          <p:cNvSpPr>
            <a:spLocks noGrp="1"/>
          </p:cNvSpPr>
          <p:nvPr>
            <p:ph type="body" sz="quarter" idx="11" hasCustomPrompt="1"/>
          </p:nvPr>
        </p:nvSpPr>
        <p:spPr>
          <a:xfrm>
            <a:off x="1333500" y="1792398"/>
            <a:ext cx="2108200" cy="596900"/>
          </a:xfrm>
        </p:spPr>
        <p:txBody>
          <a:bodyPr anchor="ctr">
            <a:noAutofit/>
          </a:bodyPr>
          <a:lstStyle>
            <a:lvl1pPr algn="l">
              <a:buNone/>
              <a:defRPr sz="2000">
                <a:latin typeface="Source Sans Pro Semibold"/>
                <a:cs typeface="Source Sans Pro Semibold"/>
              </a:defRPr>
            </a:lvl1pPr>
            <a:lvl5pPr>
              <a:buNone/>
              <a:defRPr/>
            </a:lvl5pPr>
          </a:lstStyle>
          <a:p>
            <a:pPr lvl="0"/>
            <a:r>
              <a:rPr lang="fr-FR" dirty="0" smtClean="0"/>
              <a:t>Cliquez et </a:t>
            </a:r>
            <a:r>
              <a:rPr lang="fr-FR" dirty="0" err="1" smtClean="0"/>
              <a:t>modif</a:t>
            </a:r>
            <a:endParaRPr lang="fr-FR" dirty="0" smtClean="0"/>
          </a:p>
        </p:txBody>
      </p:sp>
      <p:sp>
        <p:nvSpPr>
          <p:cNvPr id="13" name="Espace réservé du texte 12"/>
          <p:cNvSpPr>
            <a:spLocks noGrp="1"/>
          </p:cNvSpPr>
          <p:nvPr>
            <p:ph type="body" sz="quarter" idx="12"/>
          </p:nvPr>
        </p:nvSpPr>
        <p:spPr>
          <a:xfrm>
            <a:off x="765625" y="2628900"/>
            <a:ext cx="3035300" cy="26797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15" name="Espace réservé du contenu 14"/>
          <p:cNvSpPr>
            <a:spLocks noGrp="1"/>
          </p:cNvSpPr>
          <p:nvPr>
            <p:ph sz="quarter" idx="13"/>
          </p:nvPr>
        </p:nvSpPr>
        <p:spPr>
          <a:xfrm>
            <a:off x="5035550" y="2628900"/>
            <a:ext cx="3651250" cy="26797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pic>
        <p:nvPicPr>
          <p:cNvPr id="7" name="Image 6"/>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185785091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sposition personnalisé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3" name="Espace réservé du numéro de diapositive 2"/>
          <p:cNvSpPr>
            <a:spLocks noGrp="1"/>
          </p:cNvSpPr>
          <p:nvPr>
            <p:ph type="sldNum" sz="quarter" idx="10"/>
          </p:nvPr>
        </p:nvSpPr>
        <p:spPr/>
        <p:txBody>
          <a:bodyPr/>
          <a:lstStyle/>
          <a:p>
            <a:fld id="{10F72897-C1E3-DB4B-9044-3B86E305D7F6}" type="slidenum">
              <a:rPr lang="fr-FR" smtClean="0"/>
              <a:pPr/>
              <a:t>‹#›</a:t>
            </a:fld>
            <a:endParaRPr lang="fr-FR" dirty="0"/>
          </a:p>
        </p:txBody>
      </p:sp>
      <p:pic>
        <p:nvPicPr>
          <p:cNvPr id="6" name="Image 5"/>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67374" t="32523" r="11342" b="33356"/>
          <a:stretch/>
        </p:blipFill>
        <p:spPr>
          <a:xfrm>
            <a:off x="3050441" y="1690689"/>
            <a:ext cx="3251506" cy="3782366"/>
          </a:xfrm>
          <a:prstGeom prst="rect">
            <a:avLst/>
          </a:prstGeom>
        </p:spPr>
      </p:pic>
    </p:spTree>
    <p:extLst>
      <p:ext uri="{BB962C8B-B14F-4D97-AF65-F5344CB8AC3E}">
        <p14:creationId xmlns:p14="http://schemas.microsoft.com/office/powerpoint/2010/main" val="48815144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8" name="Rectangle 7"/>
          <p:cNvSpPr/>
          <p:nvPr userDrawn="1"/>
        </p:nvSpPr>
        <p:spPr>
          <a:xfrm>
            <a:off x="0" y="1690688"/>
            <a:ext cx="9144000" cy="5167311"/>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p>
        </p:txBody>
      </p:sp>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9916976-5D93-46E4-A98A-FAD63E4D0EA8}" type="datetimeFigureOut">
              <a:rPr lang="en-US" smtClean="0"/>
              <a:pPr/>
              <a:t>06/11/16</a:t>
            </a:fld>
            <a:endParaRPr lang="en-US" dirty="0"/>
          </a:p>
        </p:txBody>
      </p:sp>
      <p:sp>
        <p:nvSpPr>
          <p:cNvPr id="5" name="Espace réservé du pied de page 4"/>
          <p:cNvSpPr>
            <a:spLocks noGrp="1"/>
          </p:cNvSpPr>
          <p:nvPr>
            <p:ph type="ftr" sz="quarter" idx="11"/>
          </p:nvPr>
        </p:nvSpPr>
        <p:spPr/>
        <p:txBody>
          <a:bodyPr/>
          <a:lstStyle/>
          <a:p>
            <a:r>
              <a:rPr lang="en-US" dirty="0" smtClean="0"/>
              <a:t>
              </a:t>
            </a:r>
            <a:endParaRPr lang="en-US" dirty="0"/>
          </a:p>
        </p:txBody>
      </p:sp>
      <p:sp>
        <p:nvSpPr>
          <p:cNvPr id="6" name="Espace réservé du numéro de diapositive 5"/>
          <p:cNvSpPr>
            <a:spLocks noGrp="1"/>
          </p:cNvSpPr>
          <p:nvPr>
            <p:ph type="sldNum" sz="quarter" idx="12"/>
          </p:nvPr>
        </p:nvSpPr>
        <p:spPr/>
        <p:txBody>
          <a:bodyPr/>
          <a:lstStyle/>
          <a:p>
            <a:fld id="{10F72897-C1E3-DB4B-9044-3B86E305D7F6}" type="slidenum">
              <a:rPr lang="fr-FR" smtClean="0"/>
              <a:pPr/>
              <a:t>‹#›</a:t>
            </a:fld>
            <a:endParaRPr lang="fr-FR" dirty="0"/>
          </a:p>
        </p:txBody>
      </p:sp>
      <p:pic>
        <p:nvPicPr>
          <p:cNvPr id="7" name="Image 6"/>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82036459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9" name="Rectangle 8"/>
          <p:cNvSpPr/>
          <p:nvPr userDrawn="1"/>
        </p:nvSpPr>
        <p:spPr>
          <a:xfrm>
            <a:off x="0" y="1690688"/>
            <a:ext cx="9144000" cy="5167311"/>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p>
        </p:txBody>
      </p:sp>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9916976-5D93-46E4-A98A-FAD63E4D0EA8}" type="datetimeFigureOut">
              <a:rPr lang="en-US" smtClean="0"/>
              <a:pPr/>
              <a:t>06/11/16</a:t>
            </a:fld>
            <a:endParaRPr lang="en-US" dirty="0"/>
          </a:p>
        </p:txBody>
      </p:sp>
      <p:sp>
        <p:nvSpPr>
          <p:cNvPr id="5" name="Espace réservé du pied de page 4"/>
          <p:cNvSpPr>
            <a:spLocks noGrp="1"/>
          </p:cNvSpPr>
          <p:nvPr>
            <p:ph type="ftr" sz="quarter" idx="11"/>
          </p:nvPr>
        </p:nvSpPr>
        <p:spPr/>
        <p:txBody>
          <a:bodyPr/>
          <a:lstStyle/>
          <a:p>
            <a:r>
              <a:rPr lang="en-US" dirty="0" smtClean="0"/>
              <a:t>
              </a:t>
            </a:r>
            <a:endParaRPr lang="en-US" dirty="0"/>
          </a:p>
        </p:txBody>
      </p:sp>
      <p:sp>
        <p:nvSpPr>
          <p:cNvPr id="6" name="Espace réservé du numéro de diapositive 5"/>
          <p:cNvSpPr>
            <a:spLocks noGrp="1"/>
          </p:cNvSpPr>
          <p:nvPr>
            <p:ph type="sldNum" sz="quarter" idx="12"/>
          </p:nvPr>
        </p:nvSpPr>
        <p:spPr/>
        <p:txBody>
          <a:bodyPr/>
          <a:lstStyle/>
          <a:p>
            <a:fld id="{10F72897-C1E3-DB4B-9044-3B86E305D7F6}" type="slidenum">
              <a:rPr lang="fr-FR" smtClean="0"/>
              <a:pPr/>
              <a:t>‹#›</a:t>
            </a:fld>
            <a:endParaRPr lang="fr-FR" dirty="0"/>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771" y="0"/>
            <a:ext cx="2877982" cy="2088292"/>
          </a:xfrm>
          <a:prstGeom prst="rect">
            <a:avLst/>
          </a:prstGeom>
        </p:spPr>
      </p:pic>
    </p:spTree>
    <p:extLst>
      <p:ext uri="{BB962C8B-B14F-4D97-AF65-F5344CB8AC3E}">
        <p14:creationId xmlns:p14="http://schemas.microsoft.com/office/powerpoint/2010/main" val="177448790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9"/>
            <a:ext cx="7886700" cy="2852737"/>
          </a:xfrm>
        </p:spPr>
        <p:txBody>
          <a:bodyPr anchor="b"/>
          <a:lstStyle>
            <a:lvl1pPr>
              <a:defRPr sz="4500"/>
            </a:lvl1pPr>
          </a:lstStyle>
          <a:p>
            <a:r>
              <a:rPr lang="fr-FR" smtClean="0"/>
              <a:t>Cliquez et modifiez le titre</a:t>
            </a:r>
            <a:endParaRPr lang="fr-FR"/>
          </a:p>
        </p:txBody>
      </p:sp>
      <p:sp>
        <p:nvSpPr>
          <p:cNvPr id="3" name="Espace réservé du texte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0F39F4F5-F4D2-4D2A-AB60-88D37ADCB869}" type="datetimeFigureOut">
              <a:rPr lang="en-US" smtClean="0"/>
              <a:pPr/>
              <a:t>06/11/16</a:t>
            </a:fld>
            <a:endParaRPr lang="en-US" dirty="0"/>
          </a:p>
        </p:txBody>
      </p:sp>
      <p:sp>
        <p:nvSpPr>
          <p:cNvPr id="5" name="Espace réservé du pied de page 4"/>
          <p:cNvSpPr>
            <a:spLocks noGrp="1"/>
          </p:cNvSpPr>
          <p:nvPr>
            <p:ph type="ftr" sz="quarter" idx="11"/>
          </p:nvPr>
        </p:nvSpPr>
        <p:spPr/>
        <p:txBody>
          <a:bodyPr/>
          <a:lstStyle/>
          <a:p>
            <a:r>
              <a:rPr lang="en-US" dirty="0" smtClean="0"/>
              <a:t>
              </a:t>
            </a:r>
            <a:endParaRPr lang="en-US" dirty="0"/>
          </a:p>
        </p:txBody>
      </p:sp>
      <p:sp>
        <p:nvSpPr>
          <p:cNvPr id="6" name="Espace réservé du numéro de diapositive 5"/>
          <p:cNvSpPr>
            <a:spLocks noGrp="1"/>
          </p:cNvSpPr>
          <p:nvPr>
            <p:ph type="sldNum" sz="quarter" idx="12"/>
          </p:nvPr>
        </p:nvSpPr>
        <p:spPr/>
        <p:txBody>
          <a:bodyPr/>
          <a:lstStyle/>
          <a:p>
            <a:fld id="{10F72897-C1E3-DB4B-9044-3B86E305D7F6}" type="slidenum">
              <a:rPr lang="fr-FR" smtClean="0"/>
              <a:pPr/>
              <a:t>‹#›</a:t>
            </a:fld>
            <a:endParaRPr lang="fr-FR" dirty="0"/>
          </a:p>
        </p:txBody>
      </p:sp>
      <p:pic>
        <p:nvPicPr>
          <p:cNvPr id="7" name="Image 6"/>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102275123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9" name="Rectangle 8"/>
          <p:cNvSpPr/>
          <p:nvPr userDrawn="1"/>
        </p:nvSpPr>
        <p:spPr>
          <a:xfrm>
            <a:off x="0" y="0"/>
            <a:ext cx="4572000"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p>
        </p:txBody>
      </p:sp>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628650" y="1825625"/>
            <a:ext cx="3886200" cy="4351338"/>
          </a:xfr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contenu 3"/>
          <p:cNvSpPr>
            <a:spLocks noGrp="1"/>
          </p:cNvSpPr>
          <p:nvPr>
            <p:ph sz="half" idx="2"/>
          </p:nvPr>
        </p:nvSpPr>
        <p:spPr>
          <a:xfrm>
            <a:off x="4629150" y="1825625"/>
            <a:ext cx="38862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D23BC6CE-6D1E-47E5-8859-F31AC5380EB2}" type="datetimeFigureOut">
              <a:rPr lang="en-US" smtClean="0"/>
              <a:pPr/>
              <a:t>06/11/16</a:t>
            </a:fld>
            <a:endParaRPr lang="en-US" dirty="0"/>
          </a:p>
        </p:txBody>
      </p:sp>
      <p:sp>
        <p:nvSpPr>
          <p:cNvPr id="6" name="Espace réservé du pied de page 5"/>
          <p:cNvSpPr>
            <a:spLocks noGrp="1"/>
          </p:cNvSpPr>
          <p:nvPr>
            <p:ph type="ftr" sz="quarter" idx="11"/>
          </p:nvPr>
        </p:nvSpPr>
        <p:spPr/>
        <p:txBody>
          <a:bodyPr/>
          <a:lstStyle/>
          <a:p>
            <a:r>
              <a:rPr lang="en-US" dirty="0" smtClean="0"/>
              <a:t>
              </a:t>
            </a:r>
            <a:endParaRPr lang="en-US" dirty="0"/>
          </a:p>
        </p:txBody>
      </p:sp>
      <p:sp>
        <p:nvSpPr>
          <p:cNvPr id="7" name="Espace réservé du numéro de diapositive 6"/>
          <p:cNvSpPr>
            <a:spLocks noGrp="1"/>
          </p:cNvSpPr>
          <p:nvPr>
            <p:ph type="sldNum" sz="quarter" idx="12"/>
          </p:nvPr>
        </p:nvSpPr>
        <p:spPr/>
        <p:txBody>
          <a:bodyPr/>
          <a:lstStyle/>
          <a:p>
            <a:fld id="{10F72897-C1E3-DB4B-9044-3B86E305D7F6}" type="slidenum">
              <a:rPr lang="fr-FR" smtClean="0"/>
              <a:pPr/>
              <a:t>‹#›</a:t>
            </a:fld>
            <a:endParaRPr lang="fr-FR" dirty="0"/>
          </a:p>
        </p:txBody>
      </p:sp>
      <p:pic>
        <p:nvPicPr>
          <p:cNvPr id="8" name="Image 7"/>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920845636"/>
      </p:ext>
    </p:extLst>
  </p:cSld>
  <p:clrMapOvr>
    <a:masterClrMapping/>
  </p:clrMapOvr>
  <p:timing>
    <p:tnLst>
      <p:par>
        <p:cTn xmlns:p14="http://schemas.microsoft.com/office/powerpoint/2010/mai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3" name="Rectangle 12"/>
          <p:cNvSpPr/>
          <p:nvPr userDrawn="1"/>
        </p:nvSpPr>
        <p:spPr>
          <a:xfrm>
            <a:off x="0" y="0"/>
            <a:ext cx="4572000" cy="6858000"/>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p>
        </p:txBody>
      </p:sp>
      <p:sp>
        <p:nvSpPr>
          <p:cNvPr id="3" name="Espace réservé du texte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29842" y="2505075"/>
            <a:ext cx="3868340"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29150" y="2505075"/>
            <a:ext cx="3887391"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1B4E7C4-4DA4-404D-9965-B13F2DD7D8BF}" type="datetimeFigureOut">
              <a:rPr lang="en-US" smtClean="0"/>
              <a:pPr/>
              <a:t>06/11/16</a:t>
            </a:fld>
            <a:endParaRPr lang="en-US" dirty="0"/>
          </a:p>
        </p:txBody>
      </p:sp>
      <p:sp>
        <p:nvSpPr>
          <p:cNvPr id="8" name="Espace réservé du pied de page 7"/>
          <p:cNvSpPr>
            <a:spLocks noGrp="1"/>
          </p:cNvSpPr>
          <p:nvPr>
            <p:ph type="ftr" sz="quarter" idx="11"/>
          </p:nvPr>
        </p:nvSpPr>
        <p:spPr/>
        <p:txBody>
          <a:bodyPr/>
          <a:lstStyle/>
          <a:p>
            <a:r>
              <a:rPr lang="en-US" dirty="0" smtClean="0"/>
              <a:t>
              </a:t>
            </a:r>
            <a:endParaRPr lang="en-US" dirty="0"/>
          </a:p>
        </p:txBody>
      </p:sp>
      <p:sp>
        <p:nvSpPr>
          <p:cNvPr id="9" name="Espace réservé du numéro de diapositive 8"/>
          <p:cNvSpPr>
            <a:spLocks noGrp="1"/>
          </p:cNvSpPr>
          <p:nvPr>
            <p:ph type="sldNum" sz="quarter" idx="12"/>
          </p:nvPr>
        </p:nvSpPr>
        <p:spPr/>
        <p:txBody>
          <a:bodyPr/>
          <a:lstStyle/>
          <a:p>
            <a:fld id="{10F72897-C1E3-DB4B-9044-3B86E305D7F6}" type="slidenum">
              <a:rPr lang="fr-FR" smtClean="0"/>
              <a:pPr/>
              <a:t>‹#›</a:t>
            </a:fld>
            <a:endParaRPr lang="fr-FR" dirty="0"/>
          </a:p>
        </p:txBody>
      </p:sp>
      <p:pic>
        <p:nvPicPr>
          <p:cNvPr id="10" name="Image 9"/>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
        <p:nvSpPr>
          <p:cNvPr id="11" name="Titre 1"/>
          <p:cNvSpPr>
            <a:spLocks noGrp="1"/>
          </p:cNvSpPr>
          <p:nvPr>
            <p:ph type="title"/>
          </p:nvPr>
        </p:nvSpPr>
        <p:spPr>
          <a:xfrm>
            <a:off x="628650" y="365126"/>
            <a:ext cx="6943725" cy="1325563"/>
          </a:xfrm>
        </p:spPr>
        <p:txBody>
          <a:bodyPr/>
          <a:lstStyle/>
          <a:p>
            <a:r>
              <a:rPr lang="fr-FR" smtClean="0"/>
              <a:t>Cliquez et modifiez le titre</a:t>
            </a:r>
            <a:endParaRPr lang="fr-FR"/>
          </a:p>
        </p:txBody>
      </p:sp>
    </p:spTree>
    <p:extLst>
      <p:ext uri="{BB962C8B-B14F-4D97-AF65-F5344CB8AC3E}">
        <p14:creationId xmlns:p14="http://schemas.microsoft.com/office/powerpoint/2010/main" val="1885443970"/>
      </p:ext>
    </p:extLst>
  </p:cSld>
  <p:clrMapOvr>
    <a:masterClrMapping/>
  </p:clrMapOvr>
  <p:timing>
    <p:tnLst>
      <p:par>
        <p:cTn xmlns:p14="http://schemas.microsoft.com/office/powerpoint/2010/mai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7" name="Rectangle 6"/>
          <p:cNvSpPr/>
          <p:nvPr userDrawn="1"/>
        </p:nvSpPr>
        <p:spPr>
          <a:xfrm>
            <a:off x="0" y="1690688"/>
            <a:ext cx="9144000" cy="5167311"/>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p>
        </p:txBody>
      </p:sp>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476FB7AA-4A53-424F-AD41-70827B6504BA}" type="datetimeFigureOut">
              <a:rPr lang="en-US" smtClean="0"/>
              <a:pPr/>
              <a:t>06/11/16</a:t>
            </a:fld>
            <a:endParaRPr lang="en-US" dirty="0"/>
          </a:p>
        </p:txBody>
      </p:sp>
      <p:sp>
        <p:nvSpPr>
          <p:cNvPr id="4" name="Espace réservé du pied de page 3"/>
          <p:cNvSpPr>
            <a:spLocks noGrp="1"/>
          </p:cNvSpPr>
          <p:nvPr>
            <p:ph type="ftr" sz="quarter" idx="11"/>
          </p:nvPr>
        </p:nvSpPr>
        <p:spPr/>
        <p:txBody>
          <a:bodyPr/>
          <a:lstStyle/>
          <a:p>
            <a:r>
              <a:rPr lang="en-US" dirty="0" smtClean="0"/>
              <a:t>
              </a:t>
            </a:r>
            <a:endParaRPr lang="en-US" dirty="0"/>
          </a:p>
        </p:txBody>
      </p:sp>
      <p:sp>
        <p:nvSpPr>
          <p:cNvPr id="5" name="Espace réservé du numéro de diapositive 4"/>
          <p:cNvSpPr>
            <a:spLocks noGrp="1"/>
          </p:cNvSpPr>
          <p:nvPr>
            <p:ph type="sldNum" sz="quarter" idx="12"/>
          </p:nvPr>
        </p:nvSpPr>
        <p:spPr/>
        <p:txBody>
          <a:bodyPr/>
          <a:lstStyle/>
          <a:p>
            <a:fld id="{10F72897-C1E3-DB4B-9044-3B86E305D7F6}" type="slidenum">
              <a:rPr lang="fr-FR" smtClean="0"/>
              <a:pPr/>
              <a:t>‹#›</a:t>
            </a:fld>
            <a:endParaRPr lang="fr-FR" dirty="0"/>
          </a:p>
        </p:txBody>
      </p:sp>
      <p:pic>
        <p:nvPicPr>
          <p:cNvPr id="6" name="Image 5"/>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388108658"/>
      </p:ext>
    </p:extLst>
  </p:cSld>
  <p:clrMapOvr>
    <a:masterClrMapping/>
  </p:clrMapOvr>
  <p:timing>
    <p:tnLst>
      <p:par>
        <p:cTn xmlns:p14="http://schemas.microsoft.com/office/powerpoint/2010/mai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476FB7AA-4A53-424F-AD41-70827B6504BA}" type="datetimeFigureOut">
              <a:rPr lang="en-US" smtClean="0"/>
              <a:pPr/>
              <a:t>06/11/16</a:t>
            </a:fld>
            <a:endParaRPr lang="en-US" dirty="0"/>
          </a:p>
        </p:txBody>
      </p:sp>
      <p:sp>
        <p:nvSpPr>
          <p:cNvPr id="4" name="Espace réservé du pied de page 3"/>
          <p:cNvSpPr>
            <a:spLocks noGrp="1"/>
          </p:cNvSpPr>
          <p:nvPr>
            <p:ph type="ftr" sz="quarter" idx="11"/>
          </p:nvPr>
        </p:nvSpPr>
        <p:spPr/>
        <p:txBody>
          <a:bodyPr/>
          <a:lstStyle/>
          <a:p>
            <a:r>
              <a:rPr lang="en-US" dirty="0" smtClean="0"/>
              <a:t>
              </a:t>
            </a:r>
            <a:endParaRPr lang="en-US" dirty="0"/>
          </a:p>
        </p:txBody>
      </p:sp>
      <p:sp>
        <p:nvSpPr>
          <p:cNvPr id="5" name="Espace réservé du numéro de diapositive 4"/>
          <p:cNvSpPr>
            <a:spLocks noGrp="1"/>
          </p:cNvSpPr>
          <p:nvPr>
            <p:ph type="sldNum" sz="quarter" idx="12"/>
          </p:nvPr>
        </p:nvSpPr>
        <p:spPr/>
        <p:txBody>
          <a:bodyPr/>
          <a:lstStyle/>
          <a:p>
            <a:fld id="{10F72897-C1E3-DB4B-9044-3B86E305D7F6}" type="slidenum">
              <a:rPr lang="fr-FR" smtClean="0"/>
              <a:pPr/>
              <a:t>‹#›</a:t>
            </a:fld>
            <a:endParaRPr lang="fr-FR" dirty="0"/>
          </a:p>
        </p:txBody>
      </p:sp>
      <p:pic>
        <p:nvPicPr>
          <p:cNvPr id="6" name="Image 5"/>
          <p:cNvPicPr>
            <a:picLocks noChangeAspect="1"/>
          </p:cNvPicPr>
          <p:nvPr userDrawn="1"/>
        </p:nvPicPr>
        <p:blipFill rotWithShape="1">
          <a:blip r:embed="rId2">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1129841133"/>
      </p:ext>
    </p:extLst>
  </p:cSld>
  <p:clrMapOvr>
    <a:masterClrMapping/>
  </p:clrMapOvr>
  <p:timing>
    <p:tnLst>
      <p:par>
        <p:cTn xmlns:p14="http://schemas.microsoft.com/office/powerpoint/2010/mai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3D78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67374" t="32523" r="11342" b="33356"/>
          <a:stretch/>
        </p:blipFill>
        <p:spPr>
          <a:xfrm>
            <a:off x="7829550" y="537483"/>
            <a:ext cx="753114" cy="876072"/>
          </a:xfrm>
          <a:prstGeom prst="rect">
            <a:avLst/>
          </a:prstGeom>
        </p:spPr>
      </p:pic>
    </p:spTree>
    <p:extLst>
      <p:ext uri="{BB962C8B-B14F-4D97-AF65-F5344CB8AC3E}">
        <p14:creationId xmlns:p14="http://schemas.microsoft.com/office/powerpoint/2010/main" val="1034379067"/>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365126"/>
            <a:ext cx="6943725"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CF1133-3259-4C45-BABA-5B62D9C6F78D}" type="datetimeFigureOut">
              <a:rPr lang="en-US" smtClean="0"/>
              <a:pPr/>
              <a:t>06/11/16</a:t>
            </a:fld>
            <a:endParaRPr lang="en-US" dirty="0"/>
          </a:p>
        </p:txBody>
      </p:sp>
      <p:sp>
        <p:nvSpPr>
          <p:cNvPr id="5" name="Espace réservé du pied de page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smtClean="0"/>
              <a:t>
              </a:t>
            </a:r>
            <a:endParaRPr lang="en-US" dirty="0"/>
          </a:p>
        </p:txBody>
      </p:sp>
      <p:sp>
        <p:nvSpPr>
          <p:cNvPr id="6" name="Espace réservé du numéro de diapositive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F72897-C1E3-DB4B-9044-3B86E305D7F6}" type="slidenum">
              <a:rPr lang="fr-FR" smtClean="0"/>
              <a:pPr/>
              <a:t>‹#›</a:t>
            </a:fld>
            <a:endParaRPr lang="fr-FR" dirty="0"/>
          </a:p>
        </p:txBody>
      </p:sp>
    </p:spTree>
    <p:extLst>
      <p:ext uri="{BB962C8B-B14F-4D97-AF65-F5344CB8AC3E}">
        <p14:creationId xmlns:p14="http://schemas.microsoft.com/office/powerpoint/2010/main" val="31240581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59" r:id="rId3"/>
    <p:sldLayoutId id="2147483747" r:id="rId4"/>
    <p:sldLayoutId id="2147483748" r:id="rId5"/>
    <p:sldLayoutId id="2147483749" r:id="rId6"/>
    <p:sldLayoutId id="2147483750" r:id="rId7"/>
    <p:sldLayoutId id="214748376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Lst>
  <p:timing>
    <p:tnLst>
      <p:par>
        <p:cTn xmlns:p14="http://schemas.microsoft.com/office/powerpoint/2010/main" id="1" dur="indefinite" restart="never" nodeType="tmRoot"/>
      </p:par>
    </p:tnLst>
  </p:timing>
  <p:hf hdr="0" ftr="0" dt="0"/>
  <p:txStyles>
    <p:titleStyle>
      <a:lvl1pPr algn="l" defTabSz="685800" rtl="0" eaLnBrk="1" latinLnBrk="0" hangingPunct="1">
        <a:lnSpc>
          <a:spcPct val="90000"/>
        </a:lnSpc>
        <a:spcBef>
          <a:spcPct val="0"/>
        </a:spcBef>
        <a:buNone/>
        <a:defRPr sz="3300" b="0" i="0" kern="1200">
          <a:solidFill>
            <a:schemeClr val="tx1"/>
          </a:solidFill>
          <a:latin typeface="Helvetica Neue Thin" charset="0"/>
          <a:ea typeface="Helvetica Neue Thin" charset="0"/>
          <a:cs typeface="Helvetica Neue Thin" charset="0"/>
        </a:defRPr>
      </a:lvl1pPr>
    </p:titleStyle>
    <p:bodyStyle>
      <a:lvl1pPr marL="171450" indent="-171450" algn="l" defTabSz="685800" rtl="0" eaLnBrk="1" latinLnBrk="0" hangingPunct="1">
        <a:lnSpc>
          <a:spcPct val="90000"/>
        </a:lnSpc>
        <a:spcBef>
          <a:spcPts val="750"/>
        </a:spcBef>
        <a:buSzPct val="70000"/>
        <a:buFont typeface="Arial"/>
        <a:buChar char="•"/>
        <a:defRPr sz="2100" kern="1200">
          <a:solidFill>
            <a:schemeClr val="tx1"/>
          </a:solidFill>
          <a:latin typeface="+mj-lt"/>
          <a:ea typeface="+mn-ea"/>
          <a:cs typeface="+mn-cs"/>
        </a:defRPr>
      </a:lvl1pPr>
      <a:lvl2pPr marL="342900" indent="0" algn="l" defTabSz="685800" rtl="0" eaLnBrk="1" latinLnBrk="0" hangingPunct="1">
        <a:lnSpc>
          <a:spcPct val="90000"/>
        </a:lnSpc>
        <a:spcBef>
          <a:spcPts val="375"/>
        </a:spcBef>
        <a:buSzPct val="70000"/>
        <a:buFontTx/>
        <a:buNone/>
        <a:defRPr sz="18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SzPct val="70000"/>
        <a:buFont typeface="Arial"/>
        <a:buChar char="•"/>
        <a:defRPr sz="15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5" Type="http://schemas.openxmlformats.org/officeDocument/2006/relationships/image" Target="../media/image4.emf"/><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chart" Target="../charts/chart5.xml"/><Relationship Id="rId5" Type="http://schemas.openxmlformats.org/officeDocument/2006/relationships/chart" Target="../charts/chart6.xm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 Id="rId3" Type="http://schemas.openxmlformats.org/officeDocument/2006/relationships/chart" Target="../charts/char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emf"/></Relationships>
</file>

<file path=ppt/slides/_rels/slide19.xml.rels><?xml version="1.0" encoding="UTF-8" standalone="yes"?>
<Relationships xmlns="http://schemas.openxmlformats.org/package/2006/relationships"><Relationship Id="rId3" Type="http://schemas.openxmlformats.org/officeDocument/2006/relationships/hyperlink" Target="mailto:edm@bluebeep.eu" TargetMode="External"/><Relationship Id="rId4" Type="http://schemas.openxmlformats.org/officeDocument/2006/relationships/hyperlink" Target="http://www.bluebeep.fr/" TargetMode="External"/><Relationship Id="rId5" Type="http://schemas.openxmlformats.org/officeDocument/2006/relationships/image" Target="../media/image3.emf"/><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www.consumer.healthday.com" TargetMode="External"/><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jpeg"/><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4.xml.rels><?xml version="1.0" encoding="UTF-8" standalone="yes"?>
<Relationships xmlns="http://schemas.openxmlformats.org/package/2006/relationships"><Relationship Id="rId11" Type="http://schemas.openxmlformats.org/officeDocument/2006/relationships/image" Target="../media/image9.gif"/><Relationship Id="rId12" Type="http://schemas.openxmlformats.org/officeDocument/2006/relationships/image" Target="../media/image10.jpg"/><Relationship Id="rId13" Type="http://schemas.openxmlformats.org/officeDocument/2006/relationships/image" Target="../media/image11.png"/><Relationship Id="rId14" Type="http://schemas.openxmlformats.org/officeDocument/2006/relationships/image" Target="../media/image12.jp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emf"/><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7.png"/><Relationship Id="rId8" Type="http://schemas.microsoft.com/office/2007/relationships/hdphoto" Target="../media/hdphoto2.wdp"/><Relationship Id="rId9" Type="http://schemas.openxmlformats.org/officeDocument/2006/relationships/image" Target="../media/image8.png"/><Relationship Id="rId10" Type="http://schemas.microsoft.com/office/2007/relationships/hdphoto" Target="../media/hdphoto3.wdp"/></Relationships>
</file>

<file path=ppt/slides/_rels/slide5.xml.rels><?xml version="1.0" encoding="UTF-8" standalone="yes"?>
<Relationships xmlns="http://schemas.openxmlformats.org/package/2006/relationships"><Relationship Id="rId11" Type="http://schemas.openxmlformats.org/officeDocument/2006/relationships/image" Target="../media/image17.png"/><Relationship Id="rId12"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microsoft.com/office/2007/relationships/hdphoto" Target="../media/hdphoto5.wdp"/><Relationship Id="rId8" Type="http://schemas.openxmlformats.org/officeDocument/2006/relationships/image" Target="../media/image16.png"/><Relationship Id="rId9" Type="http://schemas.microsoft.com/office/2007/relationships/hdphoto" Target="../media/hdphoto6.wdp"/><Relationship Id="rId10"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emf"/></Relationships>
</file>

<file path=ppt/slides/_rels/slide8.xml.rels><?xml version="1.0" encoding="UTF-8" standalone="yes"?>
<Relationships xmlns="http://schemas.openxmlformats.org/package/2006/relationships"><Relationship Id="rId20" Type="http://schemas.openxmlformats.org/officeDocument/2006/relationships/image" Target="../media/image30.png"/><Relationship Id="rId21" Type="http://schemas.microsoft.com/office/2007/relationships/hdphoto" Target="../media/hdphoto12.wdp"/><Relationship Id="rId22" Type="http://schemas.openxmlformats.org/officeDocument/2006/relationships/image" Target="../media/image31.png"/><Relationship Id="rId23" Type="http://schemas.microsoft.com/office/2007/relationships/hdphoto" Target="../media/hdphoto13.wdp"/><Relationship Id="rId24" Type="http://schemas.openxmlformats.org/officeDocument/2006/relationships/image" Target="../media/image32.png"/><Relationship Id="rId25" Type="http://schemas.microsoft.com/office/2007/relationships/hdphoto" Target="../media/hdphoto14.wdp"/><Relationship Id="rId26" Type="http://schemas.openxmlformats.org/officeDocument/2006/relationships/image" Target="../media/image33.png"/><Relationship Id="rId27" Type="http://schemas.microsoft.com/office/2007/relationships/hdphoto" Target="../media/hdphoto15.wdp"/><Relationship Id="rId28" Type="http://schemas.openxmlformats.org/officeDocument/2006/relationships/image" Target="../media/image34.png"/><Relationship Id="rId29"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emf"/><Relationship Id="rId4" Type="http://schemas.openxmlformats.org/officeDocument/2006/relationships/image" Target="../media/image18.png"/><Relationship Id="rId5" Type="http://schemas.openxmlformats.org/officeDocument/2006/relationships/image" Target="../media/image19.png"/><Relationship Id="rId30" Type="http://schemas.openxmlformats.org/officeDocument/2006/relationships/image" Target="../media/image36.png"/><Relationship Id="rId31" Type="http://schemas.openxmlformats.org/officeDocument/2006/relationships/image" Target="../media/image37.png"/><Relationship Id="rId32" Type="http://schemas.openxmlformats.org/officeDocument/2006/relationships/image" Target="../media/image38.png"/><Relationship Id="rId9" Type="http://schemas.openxmlformats.org/officeDocument/2006/relationships/image" Target="../media/image22.png"/><Relationship Id="rId6" Type="http://schemas.microsoft.com/office/2007/relationships/hdphoto" Target="../media/hdphoto8.wdp"/><Relationship Id="rId7" Type="http://schemas.openxmlformats.org/officeDocument/2006/relationships/image" Target="../media/image20.png"/><Relationship Id="rId8" Type="http://schemas.openxmlformats.org/officeDocument/2006/relationships/image" Target="../media/image21.png"/><Relationship Id="rId33" Type="http://schemas.openxmlformats.org/officeDocument/2006/relationships/image" Target="../media/image39.png"/><Relationship Id="rId34" Type="http://schemas.openxmlformats.org/officeDocument/2006/relationships/image" Target="../media/image40.png"/><Relationship Id="rId35" Type="http://schemas.openxmlformats.org/officeDocument/2006/relationships/image" Target="../media/image41.png"/><Relationship Id="rId10" Type="http://schemas.microsoft.com/office/2007/relationships/hdphoto" Target="../media/hdphoto9.wdp"/><Relationship Id="rId11" Type="http://schemas.openxmlformats.org/officeDocument/2006/relationships/image" Target="../media/image23.png"/><Relationship Id="rId12" Type="http://schemas.openxmlformats.org/officeDocument/2006/relationships/image" Target="../media/image24.png"/><Relationship Id="rId13" Type="http://schemas.microsoft.com/office/2007/relationships/hdphoto" Target="../media/hdphoto10.wdp"/><Relationship Id="rId14" Type="http://schemas.openxmlformats.org/officeDocument/2006/relationships/image" Target="../media/image25.jpeg"/><Relationship Id="rId15" Type="http://schemas.openxmlformats.org/officeDocument/2006/relationships/image" Target="../media/image26.jpg"/><Relationship Id="rId16" Type="http://schemas.openxmlformats.org/officeDocument/2006/relationships/image" Target="../media/image27.png"/><Relationship Id="rId17" Type="http://schemas.openxmlformats.org/officeDocument/2006/relationships/image" Target="../media/image28.png"/><Relationship Id="rId18" Type="http://schemas.microsoft.com/office/2007/relationships/hdphoto" Target="../media/hdphoto11.wdp"/><Relationship Id="rId1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4.emf"/><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32" y="-12700"/>
            <a:ext cx="9468864" cy="6870700"/>
          </a:xfrm>
          <a:prstGeom prst="rect">
            <a:avLst/>
          </a:prstGeom>
        </p:spPr>
      </p:pic>
      <p:sp>
        <p:nvSpPr>
          <p:cNvPr id="10" name="Rectangle 9"/>
          <p:cNvSpPr/>
          <p:nvPr/>
        </p:nvSpPr>
        <p:spPr>
          <a:xfrm>
            <a:off x="1244665" y="4114176"/>
            <a:ext cx="3170996" cy="461665"/>
          </a:xfrm>
          <a:prstGeom prst="rect">
            <a:avLst/>
          </a:prstGeom>
        </p:spPr>
        <p:txBody>
          <a:bodyPr wrap="none">
            <a:spAutoFit/>
          </a:bodyPr>
          <a:lstStyle/>
          <a:p>
            <a:r>
              <a:rPr lang="en-US" sz="2400" dirty="0" smtClean="0">
                <a:latin typeface="Helvetica Neue Thin" charset="0"/>
                <a:ea typeface="Helvetica Neue Thin" charset="0"/>
                <a:cs typeface="Helvetica Neue Thin" charset="0"/>
              </a:rPr>
              <a:t>We care, We connect </a:t>
            </a:r>
            <a:endParaRPr lang="en-US" sz="2400" dirty="0">
              <a:latin typeface="Helvetica Neue Thin" charset="0"/>
              <a:ea typeface="Helvetica Neue Thin" charset="0"/>
              <a:cs typeface="Helvetica Neue Thin" charset="0"/>
            </a:endParaRPr>
          </a:p>
        </p:txBody>
      </p:sp>
      <p:sp>
        <p:nvSpPr>
          <p:cNvPr id="2" name="Espace réservé du numéro de diapositive 1"/>
          <p:cNvSpPr>
            <a:spLocks noGrp="1"/>
          </p:cNvSpPr>
          <p:nvPr>
            <p:ph type="sldNum" sz="quarter" idx="12"/>
          </p:nvPr>
        </p:nvSpPr>
        <p:spPr/>
        <p:txBody>
          <a:bodyPr/>
          <a:lstStyle/>
          <a:p>
            <a:fld id="{10F72897-C1E3-DB4B-9044-3B86E305D7F6}" type="slidenum">
              <a:rPr lang="en-US" smtClean="0"/>
              <a:pPr/>
              <a:t>1</a:t>
            </a:fld>
            <a:endParaRPr lang="en-US" dirty="0"/>
          </a:p>
        </p:txBody>
      </p:sp>
      <p:pic>
        <p:nvPicPr>
          <p:cNvPr id="6" name="Image 5"/>
          <p:cNvPicPr>
            <a:picLocks noChangeAspect="1"/>
          </p:cNvPicPr>
          <p:nvPr/>
        </p:nvPicPr>
        <p:blipFill>
          <a:blip r:embed="rId4"/>
          <a:stretch>
            <a:fillRect/>
          </a:stretch>
        </p:blipFill>
        <p:spPr>
          <a:xfrm>
            <a:off x="584586" y="6428619"/>
            <a:ext cx="7912100" cy="50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8"/>
          <p:cNvSpPr>
            <a:spLocks noChangeArrowheads="1"/>
          </p:cNvSpPr>
          <p:nvPr/>
        </p:nvSpPr>
        <p:spPr bwMode="auto">
          <a:xfrm>
            <a:off x="5333377" y="5513227"/>
            <a:ext cx="1033212" cy="421003"/>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57" name="Rectangle 8"/>
          <p:cNvSpPr>
            <a:spLocks noChangeArrowheads="1"/>
          </p:cNvSpPr>
          <p:nvPr/>
        </p:nvSpPr>
        <p:spPr bwMode="auto">
          <a:xfrm>
            <a:off x="5334234" y="5071745"/>
            <a:ext cx="1033212" cy="421003"/>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49" name="Rectangle 8"/>
          <p:cNvSpPr>
            <a:spLocks noChangeArrowheads="1"/>
          </p:cNvSpPr>
          <p:nvPr/>
        </p:nvSpPr>
        <p:spPr bwMode="auto">
          <a:xfrm>
            <a:off x="541881" y="3145309"/>
            <a:ext cx="1329387" cy="642937"/>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48" name="Rectangle 8"/>
          <p:cNvSpPr>
            <a:spLocks noChangeArrowheads="1"/>
          </p:cNvSpPr>
          <p:nvPr/>
        </p:nvSpPr>
        <p:spPr bwMode="auto">
          <a:xfrm>
            <a:off x="1909557" y="3138303"/>
            <a:ext cx="1329387" cy="649943"/>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47" name="Rectangle 8"/>
          <p:cNvSpPr>
            <a:spLocks noChangeArrowheads="1"/>
          </p:cNvSpPr>
          <p:nvPr/>
        </p:nvSpPr>
        <p:spPr bwMode="auto">
          <a:xfrm>
            <a:off x="3292713" y="3145311"/>
            <a:ext cx="1464825" cy="642937"/>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46" name="Rectangle 8"/>
          <p:cNvSpPr>
            <a:spLocks noChangeArrowheads="1"/>
          </p:cNvSpPr>
          <p:nvPr/>
        </p:nvSpPr>
        <p:spPr bwMode="auto">
          <a:xfrm>
            <a:off x="4795827" y="3145310"/>
            <a:ext cx="1898435" cy="642937"/>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3" name="Titre 2"/>
          <p:cNvSpPr>
            <a:spLocks noGrp="1"/>
          </p:cNvSpPr>
          <p:nvPr>
            <p:ph type="title"/>
          </p:nvPr>
        </p:nvSpPr>
        <p:spPr/>
        <p:txBody>
          <a:bodyPr/>
          <a:lstStyle/>
          <a:p>
            <a:r>
              <a:rPr lang="en-US" dirty="0" smtClean="0">
                <a:latin typeface="Source Sans Pro"/>
                <a:cs typeface="Source Sans Pro"/>
              </a:rPr>
              <a:t>Bluebeep product benefits: </a:t>
            </a:r>
            <a:endParaRPr lang="en-US" dirty="0">
              <a:latin typeface="Source Sans Pro"/>
              <a:cs typeface="Source Sans Pro"/>
            </a:endParaRPr>
          </a:p>
        </p:txBody>
      </p:sp>
      <p:sp>
        <p:nvSpPr>
          <p:cNvPr id="12" name="Rectangle 8"/>
          <p:cNvSpPr>
            <a:spLocks noChangeArrowheads="1"/>
          </p:cNvSpPr>
          <p:nvPr/>
        </p:nvSpPr>
        <p:spPr bwMode="auto">
          <a:xfrm>
            <a:off x="544512" y="4365104"/>
            <a:ext cx="1767380" cy="668344"/>
          </a:xfrm>
          <a:prstGeom prst="rect">
            <a:avLst/>
          </a:prstGeom>
          <a:solidFill>
            <a:srgbClr val="5C73A9"/>
          </a:solidFill>
          <a:ln>
            <a:noFill/>
          </a:ln>
        </p:spPr>
        <p:txBody>
          <a:bodyPr lIns="90000" tIns="46800" rIns="9000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Design to fit most </a:t>
            </a:r>
          </a:p>
          <a:p>
            <a:pPr algn="ctr" eaLnBrk="1" hangingPunct="1"/>
            <a:r>
              <a:rPr lang="en-US" altLang="fr-FR" sz="1200" dirty="0" smtClean="0">
                <a:solidFill>
                  <a:schemeClr val="bg1"/>
                </a:solidFill>
                <a:latin typeface="Source Sans Pro Light"/>
                <a:ea typeface="Helvetica Neue Thin" charset="0"/>
                <a:cs typeface="Source Sans Pro Light"/>
              </a:rPr>
              <a:t>Car Seats </a:t>
            </a:r>
          </a:p>
          <a:p>
            <a:pPr algn="ctr" eaLnBrk="1" hangingPunct="1"/>
            <a:r>
              <a:rPr lang="en-US" altLang="fr-FR" sz="1200" dirty="0" smtClean="0">
                <a:solidFill>
                  <a:schemeClr val="bg1"/>
                </a:solidFill>
                <a:latin typeface="Source Sans Pro Light"/>
                <a:ea typeface="Helvetica Neue Thin" charset="0"/>
                <a:cs typeface="Source Sans Pro Light"/>
              </a:rPr>
              <a:t>and High Chairs</a:t>
            </a:r>
            <a:endParaRPr lang="en-US" altLang="fr-FR" sz="1200" dirty="0">
              <a:solidFill>
                <a:schemeClr val="bg1"/>
              </a:solidFill>
              <a:latin typeface="Source Sans Pro Light"/>
              <a:ea typeface="Helvetica Neue Thin" charset="0"/>
              <a:cs typeface="Source Sans Pro Light"/>
            </a:endParaRPr>
          </a:p>
        </p:txBody>
      </p:sp>
      <p:sp>
        <p:nvSpPr>
          <p:cNvPr id="13" name="Rectangle 8"/>
          <p:cNvSpPr>
            <a:spLocks noChangeArrowheads="1"/>
          </p:cNvSpPr>
          <p:nvPr/>
        </p:nvSpPr>
        <p:spPr bwMode="auto">
          <a:xfrm>
            <a:off x="2343080" y="4365104"/>
            <a:ext cx="1904273" cy="668344"/>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Self-powered, </a:t>
            </a:r>
          </a:p>
          <a:p>
            <a:pPr algn="ctr" eaLnBrk="1" hangingPunct="1"/>
            <a:r>
              <a:rPr lang="en-US" altLang="fr-FR" sz="1200" dirty="0" smtClean="0">
                <a:solidFill>
                  <a:schemeClr val="bg1"/>
                </a:solidFill>
                <a:latin typeface="Source Sans Pro Light"/>
                <a:ea typeface="Helvetica Neue Thin" charset="0"/>
                <a:cs typeface="Source Sans Pro Light"/>
              </a:rPr>
              <a:t>no audio or video camera plug-in required</a:t>
            </a:r>
            <a:endParaRPr lang="en-US" altLang="fr-FR" sz="1200" dirty="0">
              <a:solidFill>
                <a:schemeClr val="bg1"/>
              </a:solidFill>
              <a:latin typeface="Source Sans Pro Light"/>
              <a:ea typeface="Helvetica Neue Thin" charset="0"/>
              <a:cs typeface="Source Sans Pro Light"/>
            </a:endParaRPr>
          </a:p>
        </p:txBody>
      </p:sp>
      <p:sp>
        <p:nvSpPr>
          <p:cNvPr id="14" name="Rectangle 8"/>
          <p:cNvSpPr>
            <a:spLocks noChangeArrowheads="1"/>
          </p:cNvSpPr>
          <p:nvPr/>
        </p:nvSpPr>
        <p:spPr bwMode="auto">
          <a:xfrm>
            <a:off x="6404517" y="4365104"/>
            <a:ext cx="2110832" cy="668344"/>
          </a:xfrm>
          <a:prstGeom prst="rect">
            <a:avLst/>
          </a:prstGeom>
          <a:solidFill>
            <a:srgbClr val="5C73A9"/>
          </a:solidFill>
          <a:ln>
            <a:noFill/>
          </a:ln>
        </p:spPr>
        <p:txBody>
          <a:bodyPr lIns="90000" tIns="46800" rIns="9000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Available on</a:t>
            </a:r>
            <a:endParaRPr lang="en-US" altLang="fr-FR" sz="1200" dirty="0">
              <a:solidFill>
                <a:schemeClr val="bg1"/>
              </a:solidFill>
              <a:latin typeface="Source Sans Pro Light"/>
              <a:ea typeface="Helvetica Neue Thin" charset="0"/>
              <a:cs typeface="Source Sans Pro Light"/>
            </a:endParaRPr>
          </a:p>
        </p:txBody>
      </p:sp>
      <p:sp>
        <p:nvSpPr>
          <p:cNvPr id="15" name="Rectangle 8"/>
          <p:cNvSpPr>
            <a:spLocks noChangeArrowheads="1"/>
          </p:cNvSpPr>
          <p:nvPr/>
        </p:nvSpPr>
        <p:spPr bwMode="auto">
          <a:xfrm>
            <a:off x="544512" y="2273095"/>
            <a:ext cx="1327149" cy="833458"/>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Child is </a:t>
            </a:r>
          </a:p>
          <a:p>
            <a:pPr algn="ctr" eaLnBrk="1" hangingPunct="1"/>
            <a:r>
              <a:rPr lang="en-US" altLang="fr-FR" sz="1200" dirty="0" smtClean="0">
                <a:solidFill>
                  <a:schemeClr val="bg1"/>
                </a:solidFill>
                <a:latin typeface="Source Sans Pro Light"/>
                <a:ea typeface="Helvetica Neue Thin" charset="0"/>
                <a:cs typeface="Source Sans Pro Light"/>
              </a:rPr>
              <a:t>well-seated</a:t>
            </a:r>
            <a:endParaRPr lang="en-US" altLang="fr-FR" sz="1200" dirty="0">
              <a:solidFill>
                <a:schemeClr val="bg1"/>
              </a:solidFill>
              <a:latin typeface="Source Sans Pro Light"/>
              <a:ea typeface="Helvetica Neue Thin" charset="0"/>
              <a:cs typeface="Source Sans Pro Light"/>
            </a:endParaRPr>
          </a:p>
        </p:txBody>
      </p:sp>
      <p:sp>
        <p:nvSpPr>
          <p:cNvPr id="16" name="Rectangle 8"/>
          <p:cNvSpPr>
            <a:spLocks noChangeArrowheads="1"/>
          </p:cNvSpPr>
          <p:nvPr/>
        </p:nvSpPr>
        <p:spPr bwMode="auto">
          <a:xfrm>
            <a:off x="1911794" y="2273095"/>
            <a:ext cx="1327150" cy="833458"/>
          </a:xfrm>
          <a:prstGeom prst="rect">
            <a:avLst/>
          </a:prstGeom>
          <a:solidFill>
            <a:srgbClr val="5C73A9"/>
          </a:solidFill>
          <a:ln>
            <a:noFill/>
          </a:ln>
        </p:spPr>
        <p:txBody>
          <a:bodyPr lIns="90000" tIns="46800" rIns="9000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Child is </a:t>
            </a:r>
          </a:p>
          <a:p>
            <a:pPr algn="ctr" eaLnBrk="1" hangingPunct="1"/>
            <a:r>
              <a:rPr lang="en-US" altLang="fr-FR" sz="1200" dirty="0" smtClean="0">
                <a:solidFill>
                  <a:schemeClr val="bg1"/>
                </a:solidFill>
                <a:latin typeface="Source Sans Pro Light"/>
                <a:ea typeface="Helvetica Neue Thin" charset="0"/>
                <a:cs typeface="Source Sans Pro Light"/>
              </a:rPr>
              <a:t>buckled-in</a:t>
            </a:r>
            <a:endParaRPr lang="en-US" altLang="fr-FR" sz="1200" dirty="0">
              <a:solidFill>
                <a:schemeClr val="bg1"/>
              </a:solidFill>
              <a:latin typeface="Source Sans Pro Light"/>
              <a:ea typeface="Helvetica Neue Thin" charset="0"/>
              <a:cs typeface="Source Sans Pro Light"/>
            </a:endParaRPr>
          </a:p>
        </p:txBody>
      </p:sp>
      <p:sp>
        <p:nvSpPr>
          <p:cNvPr id="18" name="Rectangle 8"/>
          <p:cNvSpPr>
            <a:spLocks noChangeArrowheads="1"/>
          </p:cNvSpPr>
          <p:nvPr/>
        </p:nvSpPr>
        <p:spPr bwMode="auto">
          <a:xfrm>
            <a:off x="544512" y="4074590"/>
            <a:ext cx="7970837" cy="258764"/>
          </a:xfrm>
          <a:prstGeom prst="rect">
            <a:avLst/>
          </a:prstGeom>
          <a:solidFill>
            <a:srgbClr val="5C73A9"/>
          </a:solidFill>
          <a:ln>
            <a:noFill/>
          </a:ln>
        </p:spPr>
        <p:txBody>
          <a:bodyPr lIns="90000" tIns="46800" rIns="9000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300" dirty="0" smtClean="0">
                <a:solidFill>
                  <a:schemeClr val="bg1"/>
                </a:solidFill>
                <a:latin typeface="Source Sans Pro"/>
                <a:ea typeface="Helvetica Neue" charset="0"/>
                <a:cs typeface="Source Sans Pro"/>
              </a:rPr>
              <a:t>Easy to fit &amp; use</a:t>
            </a:r>
            <a:endParaRPr lang="en-US" altLang="fr-FR" sz="1100" dirty="0">
              <a:solidFill>
                <a:schemeClr val="bg1"/>
              </a:solidFill>
              <a:latin typeface="Source Sans Pro"/>
              <a:ea typeface="Helvetica Neue" charset="0"/>
              <a:cs typeface="Source Sans Pro"/>
            </a:endParaRPr>
          </a:p>
        </p:txBody>
      </p:sp>
      <p:sp>
        <p:nvSpPr>
          <p:cNvPr id="19" name="Rectangle 8"/>
          <p:cNvSpPr>
            <a:spLocks noChangeArrowheads="1"/>
          </p:cNvSpPr>
          <p:nvPr/>
        </p:nvSpPr>
        <p:spPr bwMode="auto">
          <a:xfrm>
            <a:off x="6738937" y="2273095"/>
            <a:ext cx="1898435" cy="825501"/>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Send messages to improve child comfort </a:t>
            </a:r>
          </a:p>
          <a:p>
            <a:pPr algn="ctr" eaLnBrk="1" hangingPunct="1"/>
            <a:r>
              <a:rPr lang="en-US" altLang="fr-FR" sz="1200" dirty="0" smtClean="0">
                <a:solidFill>
                  <a:schemeClr val="bg1"/>
                </a:solidFill>
                <a:latin typeface="Source Sans Pro Light"/>
                <a:ea typeface="Helvetica Neue Thin" charset="0"/>
                <a:cs typeface="Source Sans Pro Light"/>
              </a:rPr>
              <a:t>(dehydration or  fatigue)</a:t>
            </a:r>
            <a:endParaRPr lang="en-US" altLang="fr-FR" sz="1200" dirty="0">
              <a:solidFill>
                <a:schemeClr val="bg1"/>
              </a:solidFill>
              <a:latin typeface="Source Sans Pro Light"/>
              <a:ea typeface="Helvetica Neue Thin" charset="0"/>
              <a:cs typeface="Source Sans Pro Light"/>
            </a:endParaRPr>
          </a:p>
        </p:txBody>
      </p:sp>
      <p:sp>
        <p:nvSpPr>
          <p:cNvPr id="20" name="Rectangle 19"/>
          <p:cNvSpPr>
            <a:spLocks noChangeArrowheads="1"/>
          </p:cNvSpPr>
          <p:nvPr/>
        </p:nvSpPr>
        <p:spPr bwMode="auto">
          <a:xfrm>
            <a:off x="541881" y="5072770"/>
            <a:ext cx="1770011" cy="870910"/>
          </a:xfrm>
          <a:prstGeom prst="rect">
            <a:avLst/>
          </a:prstGeom>
          <a:solidFill>
            <a:schemeClr val="bg2"/>
          </a:solidFill>
          <a:ln w="9525">
            <a:noFill/>
            <a:miter lim="800000"/>
            <a:headEnd/>
            <a:tailEnd/>
          </a:ln>
        </p:spPr>
        <p:txBody>
          <a:bodyPr lIns="90000" tIns="46800" rIns="9000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1" name="Rectangle 8"/>
          <p:cNvSpPr>
            <a:spLocks noChangeArrowheads="1"/>
          </p:cNvSpPr>
          <p:nvPr/>
        </p:nvSpPr>
        <p:spPr bwMode="auto">
          <a:xfrm>
            <a:off x="2351531" y="5063320"/>
            <a:ext cx="1883465" cy="880360"/>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5" name="Rectangle 8"/>
          <p:cNvSpPr>
            <a:spLocks noChangeArrowheads="1"/>
          </p:cNvSpPr>
          <p:nvPr/>
        </p:nvSpPr>
        <p:spPr bwMode="auto">
          <a:xfrm>
            <a:off x="6738937" y="3145311"/>
            <a:ext cx="1898435" cy="642937"/>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6" name="Rectangle 52"/>
          <p:cNvSpPr>
            <a:spLocks noChangeArrowheads="1"/>
          </p:cNvSpPr>
          <p:nvPr/>
        </p:nvSpPr>
        <p:spPr bwMode="auto">
          <a:xfrm>
            <a:off x="5611858" y="5455499"/>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27" name="Rectangle 52"/>
          <p:cNvSpPr>
            <a:spLocks noChangeArrowheads="1"/>
          </p:cNvSpPr>
          <p:nvPr/>
        </p:nvSpPr>
        <p:spPr bwMode="auto">
          <a:xfrm>
            <a:off x="1184030" y="5258506"/>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28" name="Rectangle 52"/>
          <p:cNvSpPr>
            <a:spLocks noChangeArrowheads="1"/>
          </p:cNvSpPr>
          <p:nvPr/>
        </p:nvSpPr>
        <p:spPr bwMode="auto">
          <a:xfrm>
            <a:off x="5612715" y="5051265"/>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29" name="Rectangle 52"/>
          <p:cNvSpPr>
            <a:spLocks noChangeArrowheads="1"/>
          </p:cNvSpPr>
          <p:nvPr/>
        </p:nvSpPr>
        <p:spPr bwMode="auto">
          <a:xfrm>
            <a:off x="933450" y="3190670"/>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30" name="Rectangle 52"/>
          <p:cNvSpPr>
            <a:spLocks noChangeArrowheads="1"/>
          </p:cNvSpPr>
          <p:nvPr/>
        </p:nvSpPr>
        <p:spPr bwMode="auto">
          <a:xfrm>
            <a:off x="2316606" y="3190670"/>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31" name="Rectangle 52"/>
          <p:cNvSpPr>
            <a:spLocks noChangeArrowheads="1"/>
          </p:cNvSpPr>
          <p:nvPr/>
        </p:nvSpPr>
        <p:spPr bwMode="auto">
          <a:xfrm>
            <a:off x="7435635" y="3190670"/>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35" name="Rectangle 8"/>
          <p:cNvSpPr>
            <a:spLocks noChangeArrowheads="1"/>
          </p:cNvSpPr>
          <p:nvPr/>
        </p:nvSpPr>
        <p:spPr bwMode="auto">
          <a:xfrm>
            <a:off x="544512" y="1988827"/>
            <a:ext cx="8092860" cy="252517"/>
          </a:xfrm>
          <a:prstGeom prst="rect">
            <a:avLst/>
          </a:prstGeom>
          <a:solidFill>
            <a:srgbClr val="5C73A9"/>
          </a:solidFill>
          <a:ln>
            <a:noFill/>
          </a:ln>
        </p:spPr>
        <p:txBody>
          <a:bodyPr lIns="90000" tIns="46800" rIns="9000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300" dirty="0" smtClean="0">
                <a:solidFill>
                  <a:schemeClr val="bg1"/>
                </a:solidFill>
                <a:latin typeface="Source Sans Pro"/>
                <a:ea typeface="Helvetica Neue" charset="0"/>
                <a:cs typeface="Source Sans Pro"/>
              </a:rPr>
              <a:t>Continuous monitoring  for safety and comfort  </a:t>
            </a:r>
            <a:endParaRPr lang="en-US" altLang="fr-FR" sz="1100" dirty="0">
              <a:solidFill>
                <a:schemeClr val="bg1"/>
              </a:solidFill>
              <a:latin typeface="Source Sans Pro"/>
              <a:ea typeface="Helvetica Neue" charset="0"/>
              <a:cs typeface="Source Sans Pro"/>
            </a:endParaRPr>
          </a:p>
        </p:txBody>
      </p:sp>
      <p:sp>
        <p:nvSpPr>
          <p:cNvPr id="39" name="Rectangle 8"/>
          <p:cNvSpPr>
            <a:spLocks noChangeArrowheads="1"/>
          </p:cNvSpPr>
          <p:nvPr/>
        </p:nvSpPr>
        <p:spPr bwMode="auto">
          <a:xfrm>
            <a:off x="3280218" y="2276872"/>
            <a:ext cx="1481671" cy="825501"/>
          </a:xfrm>
          <a:prstGeom prst="rect">
            <a:avLst/>
          </a:prstGeom>
          <a:solidFill>
            <a:srgbClr val="5C73A9"/>
          </a:solidFill>
          <a:ln>
            <a:noFill/>
          </a:ln>
        </p:spPr>
        <p:txBody>
          <a:bodyPr lIns="90000" tIns="46800" rIns="9000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Alarms if misuse of equipment</a:t>
            </a:r>
            <a:endParaRPr lang="en-US" altLang="fr-FR" sz="1200" dirty="0">
              <a:solidFill>
                <a:schemeClr val="bg1"/>
              </a:solidFill>
              <a:latin typeface="Source Sans Pro Light"/>
              <a:ea typeface="Helvetica Neue Thin" charset="0"/>
              <a:cs typeface="Source Sans Pro Light"/>
            </a:endParaRPr>
          </a:p>
        </p:txBody>
      </p:sp>
      <p:sp>
        <p:nvSpPr>
          <p:cNvPr id="40" name="Rectangle 52"/>
          <p:cNvSpPr>
            <a:spLocks noChangeArrowheads="1"/>
          </p:cNvSpPr>
          <p:nvPr/>
        </p:nvSpPr>
        <p:spPr bwMode="auto">
          <a:xfrm>
            <a:off x="3782928" y="3194447"/>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41" name="Rectangle 8"/>
          <p:cNvSpPr>
            <a:spLocks noChangeArrowheads="1"/>
          </p:cNvSpPr>
          <p:nvPr/>
        </p:nvSpPr>
        <p:spPr bwMode="auto">
          <a:xfrm>
            <a:off x="4801196" y="2281053"/>
            <a:ext cx="1898435" cy="825501"/>
          </a:xfrm>
          <a:prstGeom prst="rect">
            <a:avLst/>
          </a:prstGeom>
          <a:solidFill>
            <a:srgbClr val="5C73A9"/>
          </a:solidFill>
          <a:ln>
            <a:noFill/>
          </a:ln>
        </p:spPr>
        <p:txBody>
          <a:bodyPr lIns="90000" tIns="46800" rIns="9000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Alarms if potential dangerous situation </a:t>
            </a:r>
          </a:p>
          <a:p>
            <a:pPr algn="ctr" eaLnBrk="1" hangingPunct="1"/>
            <a:r>
              <a:rPr lang="en-US" altLang="fr-FR" sz="1200" dirty="0" smtClean="0">
                <a:solidFill>
                  <a:schemeClr val="bg1"/>
                </a:solidFill>
                <a:latin typeface="Source Sans Pro Light"/>
                <a:ea typeface="Helvetica Neue Thin" charset="0"/>
                <a:cs typeface="Source Sans Pro Light"/>
              </a:rPr>
              <a:t>(baby left alone)</a:t>
            </a:r>
            <a:endParaRPr lang="en-US" altLang="fr-FR" sz="1200" dirty="0">
              <a:solidFill>
                <a:schemeClr val="bg1"/>
              </a:solidFill>
              <a:latin typeface="Source Sans Pro Light"/>
              <a:ea typeface="Helvetica Neue Thin" charset="0"/>
              <a:cs typeface="Source Sans Pro Light"/>
            </a:endParaRPr>
          </a:p>
        </p:txBody>
      </p:sp>
      <p:sp>
        <p:nvSpPr>
          <p:cNvPr id="42" name="Rectangle 52"/>
          <p:cNvSpPr>
            <a:spLocks noChangeArrowheads="1"/>
          </p:cNvSpPr>
          <p:nvPr/>
        </p:nvSpPr>
        <p:spPr bwMode="auto">
          <a:xfrm>
            <a:off x="5512288" y="3198941"/>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50" name="Espace réservé du numéro de diapositive 3"/>
          <p:cNvSpPr>
            <a:spLocks noGrp="1"/>
          </p:cNvSpPr>
          <p:nvPr>
            <p:ph type="sldNum" sz="quarter" idx="12"/>
          </p:nvPr>
        </p:nvSpPr>
        <p:spPr>
          <a:xfrm>
            <a:off x="6457950" y="6356351"/>
            <a:ext cx="2057400" cy="365125"/>
          </a:xfrm>
        </p:spPr>
        <p:txBody>
          <a:bodyPr/>
          <a:lstStyle/>
          <a:p>
            <a:r>
              <a:rPr lang="fr-FR" dirty="0"/>
              <a:t>7</a:t>
            </a:r>
          </a:p>
        </p:txBody>
      </p:sp>
      <p:sp>
        <p:nvSpPr>
          <p:cNvPr id="54" name="Rectangle 52"/>
          <p:cNvSpPr>
            <a:spLocks noChangeArrowheads="1"/>
          </p:cNvSpPr>
          <p:nvPr/>
        </p:nvSpPr>
        <p:spPr bwMode="auto">
          <a:xfrm>
            <a:off x="3067495" y="5261767"/>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55" name="Rectangle 8"/>
          <p:cNvSpPr>
            <a:spLocks noChangeArrowheads="1"/>
          </p:cNvSpPr>
          <p:nvPr/>
        </p:nvSpPr>
        <p:spPr bwMode="auto">
          <a:xfrm>
            <a:off x="4274879" y="4363644"/>
            <a:ext cx="2095972" cy="668344"/>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Only one application</a:t>
            </a:r>
            <a:endParaRPr lang="en-US" altLang="fr-FR" sz="1200" dirty="0">
              <a:solidFill>
                <a:schemeClr val="bg1"/>
              </a:solidFill>
              <a:latin typeface="Source Sans Pro Light"/>
              <a:ea typeface="Helvetica Neue Thin" charset="0"/>
              <a:cs typeface="Source Sans Pro Light"/>
            </a:endParaRPr>
          </a:p>
        </p:txBody>
      </p:sp>
      <p:sp>
        <p:nvSpPr>
          <p:cNvPr id="56" name="Rectangle 8"/>
          <p:cNvSpPr>
            <a:spLocks noChangeArrowheads="1"/>
          </p:cNvSpPr>
          <p:nvPr/>
        </p:nvSpPr>
        <p:spPr bwMode="auto">
          <a:xfrm>
            <a:off x="4277819" y="5071745"/>
            <a:ext cx="1033212" cy="422463"/>
          </a:xfrm>
          <a:prstGeom prst="rect">
            <a:avLst/>
          </a:prstGeom>
          <a:solidFill>
            <a:schemeClr val="accent1">
              <a:lumMod val="20000"/>
              <a:lumOff val="80000"/>
            </a:schemeClr>
          </a:solidFill>
          <a:ln w="9525">
            <a:noFill/>
            <a:miter lim="800000"/>
            <a:headEnd/>
            <a:tailEnd/>
          </a:ln>
        </p:spPr>
        <p:txBody>
          <a:bodyPr lIns="0" tIns="46800" rIns="0" bIns="46800" anchor="ctr"/>
          <a:lstStyle/>
          <a:p>
            <a:pPr algn="ctr">
              <a:defRPr/>
            </a:pPr>
            <a:r>
              <a:rPr lang="en-US" sz="1200" dirty="0" smtClean="0">
                <a:latin typeface="Source Sans Pro Light"/>
                <a:ea typeface="Helvetica Neue Thin" charset="0"/>
                <a:cs typeface="Source Sans Pro Light"/>
              </a:rPr>
              <a:t>User friendly</a:t>
            </a:r>
            <a:endParaRPr lang="en-US" sz="1200" dirty="0">
              <a:latin typeface="Source Sans Pro Light"/>
              <a:ea typeface="Helvetica Neue Thin" charset="0"/>
              <a:cs typeface="Source Sans Pro Light"/>
            </a:endParaRPr>
          </a:p>
        </p:txBody>
      </p:sp>
      <p:sp>
        <p:nvSpPr>
          <p:cNvPr id="59" name="Rectangle 8"/>
          <p:cNvSpPr>
            <a:spLocks noChangeArrowheads="1"/>
          </p:cNvSpPr>
          <p:nvPr/>
        </p:nvSpPr>
        <p:spPr bwMode="auto">
          <a:xfrm>
            <a:off x="4273821" y="5513227"/>
            <a:ext cx="1033212" cy="422463"/>
          </a:xfrm>
          <a:prstGeom prst="rect">
            <a:avLst/>
          </a:prstGeom>
          <a:solidFill>
            <a:schemeClr val="accent1">
              <a:lumMod val="20000"/>
              <a:lumOff val="80000"/>
            </a:schemeClr>
          </a:solidFill>
          <a:ln w="9525">
            <a:noFill/>
            <a:miter lim="800000"/>
            <a:headEnd/>
            <a:tailEnd/>
          </a:ln>
        </p:spPr>
        <p:txBody>
          <a:bodyPr lIns="0" tIns="46800" rIns="0" bIns="46800" anchor="ctr"/>
          <a:lstStyle/>
          <a:p>
            <a:pPr algn="ctr">
              <a:defRPr/>
            </a:pPr>
            <a:r>
              <a:rPr lang="en-US" sz="1200" dirty="0" smtClean="0">
                <a:latin typeface="Source Sans Pro Light"/>
                <a:ea typeface="Helvetica Neue Thin" charset="0"/>
                <a:cs typeface="Source Sans Pro Light"/>
              </a:rPr>
              <a:t>Versatile</a:t>
            </a:r>
            <a:endParaRPr lang="en-US" sz="1200" dirty="0">
              <a:latin typeface="Source Sans Pro Light"/>
              <a:ea typeface="Helvetica Neue Thin" charset="0"/>
              <a:cs typeface="Source Sans Pro Light"/>
            </a:endParaRPr>
          </a:p>
        </p:txBody>
      </p:sp>
      <p:sp>
        <p:nvSpPr>
          <p:cNvPr id="60" name="Rectangle 8"/>
          <p:cNvSpPr>
            <a:spLocks noChangeArrowheads="1"/>
          </p:cNvSpPr>
          <p:nvPr/>
        </p:nvSpPr>
        <p:spPr bwMode="auto">
          <a:xfrm>
            <a:off x="7464113" y="5517159"/>
            <a:ext cx="1033212" cy="426521"/>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61" name="Rectangle 8"/>
          <p:cNvSpPr>
            <a:spLocks noChangeArrowheads="1"/>
          </p:cNvSpPr>
          <p:nvPr/>
        </p:nvSpPr>
        <p:spPr bwMode="auto">
          <a:xfrm>
            <a:off x="7464970" y="5063320"/>
            <a:ext cx="1033212" cy="421003"/>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62" name="Rectangle 8"/>
          <p:cNvSpPr>
            <a:spLocks noChangeArrowheads="1"/>
          </p:cNvSpPr>
          <p:nvPr/>
        </p:nvSpPr>
        <p:spPr bwMode="auto">
          <a:xfrm>
            <a:off x="6400806" y="5063320"/>
            <a:ext cx="1033212" cy="422463"/>
          </a:xfrm>
          <a:prstGeom prst="rect">
            <a:avLst/>
          </a:prstGeom>
          <a:solidFill>
            <a:schemeClr val="accent1">
              <a:lumMod val="20000"/>
              <a:lumOff val="80000"/>
            </a:schemeClr>
          </a:solidFill>
          <a:ln w="9525">
            <a:noFill/>
            <a:miter lim="800000"/>
            <a:headEnd/>
            <a:tailEnd/>
          </a:ln>
        </p:spPr>
        <p:txBody>
          <a:bodyPr lIns="0" tIns="46800" rIns="0" bIns="46800" anchor="ctr"/>
          <a:lstStyle/>
          <a:p>
            <a:pPr algn="ctr">
              <a:defRPr/>
            </a:pPr>
            <a:r>
              <a:rPr lang="en-US" sz="1200" dirty="0" smtClean="0">
                <a:latin typeface="Source Sans Pro Light"/>
                <a:ea typeface="Helvetica Neue Thin" charset="0"/>
                <a:cs typeface="Source Sans Pro Light"/>
              </a:rPr>
              <a:t>Android</a:t>
            </a:r>
            <a:endParaRPr lang="en-US" sz="1200" dirty="0">
              <a:latin typeface="Source Sans Pro Light"/>
              <a:ea typeface="Helvetica Neue Thin" charset="0"/>
              <a:cs typeface="Source Sans Pro Light"/>
            </a:endParaRPr>
          </a:p>
        </p:txBody>
      </p:sp>
      <p:sp>
        <p:nvSpPr>
          <p:cNvPr id="63" name="Rectangle 8"/>
          <p:cNvSpPr>
            <a:spLocks noChangeArrowheads="1"/>
          </p:cNvSpPr>
          <p:nvPr/>
        </p:nvSpPr>
        <p:spPr bwMode="auto">
          <a:xfrm>
            <a:off x="6399949" y="5517159"/>
            <a:ext cx="1033212" cy="422463"/>
          </a:xfrm>
          <a:prstGeom prst="rect">
            <a:avLst/>
          </a:prstGeom>
          <a:solidFill>
            <a:schemeClr val="accent1">
              <a:lumMod val="20000"/>
              <a:lumOff val="80000"/>
            </a:schemeClr>
          </a:solidFill>
          <a:ln w="9525">
            <a:noFill/>
            <a:miter lim="800000"/>
            <a:headEnd/>
            <a:tailEnd/>
          </a:ln>
        </p:spPr>
        <p:txBody>
          <a:bodyPr lIns="0" tIns="46800" rIns="0" bIns="46800" anchor="ctr"/>
          <a:lstStyle/>
          <a:p>
            <a:pPr algn="ctr">
              <a:defRPr/>
            </a:pPr>
            <a:r>
              <a:rPr lang="en-US" sz="1200" dirty="0" smtClean="0">
                <a:latin typeface="Source Sans Pro Light"/>
                <a:ea typeface="Helvetica Neue Thin" charset="0"/>
                <a:cs typeface="Source Sans Pro Light"/>
              </a:rPr>
              <a:t>iOS</a:t>
            </a:r>
            <a:endParaRPr lang="en-US" sz="1200" dirty="0">
              <a:latin typeface="Source Sans Pro Light"/>
              <a:ea typeface="Helvetica Neue Thin" charset="0"/>
              <a:cs typeface="Source Sans Pro Light"/>
            </a:endParaRPr>
          </a:p>
        </p:txBody>
      </p:sp>
      <p:sp>
        <p:nvSpPr>
          <p:cNvPr id="64" name="Rectangle 8"/>
          <p:cNvSpPr>
            <a:spLocks noChangeArrowheads="1"/>
          </p:cNvSpPr>
          <p:nvPr/>
        </p:nvSpPr>
        <p:spPr bwMode="auto">
          <a:xfrm>
            <a:off x="7464113" y="5975272"/>
            <a:ext cx="1033212" cy="433360"/>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65" name="Rectangle 8"/>
          <p:cNvSpPr>
            <a:spLocks noChangeArrowheads="1"/>
          </p:cNvSpPr>
          <p:nvPr/>
        </p:nvSpPr>
        <p:spPr bwMode="auto">
          <a:xfrm>
            <a:off x="6399949" y="5975271"/>
            <a:ext cx="1033212" cy="422463"/>
          </a:xfrm>
          <a:prstGeom prst="rect">
            <a:avLst/>
          </a:prstGeom>
          <a:solidFill>
            <a:schemeClr val="accent1">
              <a:lumMod val="20000"/>
              <a:lumOff val="80000"/>
            </a:schemeClr>
          </a:solidFill>
          <a:ln w="9525">
            <a:noFill/>
            <a:miter lim="800000"/>
            <a:headEnd/>
            <a:tailEnd/>
          </a:ln>
        </p:spPr>
        <p:txBody>
          <a:bodyPr lIns="0" tIns="46800" rIns="0" bIns="46800" anchor="ctr"/>
          <a:lstStyle/>
          <a:p>
            <a:pPr algn="ctr">
              <a:defRPr/>
            </a:pPr>
            <a:r>
              <a:rPr lang="en-US" sz="1200" dirty="0" smtClean="0">
                <a:latin typeface="Source Sans Pro Light"/>
                <a:ea typeface="Helvetica Neue Thin" charset="0"/>
                <a:cs typeface="Source Sans Pro Light"/>
              </a:rPr>
              <a:t>Windows Phone</a:t>
            </a:r>
            <a:endParaRPr lang="en-US" sz="1200" dirty="0">
              <a:latin typeface="Source Sans Pro Light"/>
              <a:ea typeface="Helvetica Neue Thin" charset="0"/>
              <a:cs typeface="Source Sans Pro Light"/>
            </a:endParaRPr>
          </a:p>
        </p:txBody>
      </p:sp>
      <p:sp>
        <p:nvSpPr>
          <p:cNvPr id="66" name="Rectangle 52"/>
          <p:cNvSpPr>
            <a:spLocks noChangeArrowheads="1"/>
          </p:cNvSpPr>
          <p:nvPr/>
        </p:nvSpPr>
        <p:spPr bwMode="auto">
          <a:xfrm>
            <a:off x="7743451" y="5456467"/>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67" name="Rectangle 52"/>
          <p:cNvSpPr>
            <a:spLocks noChangeArrowheads="1"/>
          </p:cNvSpPr>
          <p:nvPr/>
        </p:nvSpPr>
        <p:spPr bwMode="auto">
          <a:xfrm>
            <a:off x="7744308" y="5052233"/>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68" name="Rectangle 52"/>
          <p:cNvSpPr>
            <a:spLocks noChangeArrowheads="1"/>
          </p:cNvSpPr>
          <p:nvPr/>
        </p:nvSpPr>
        <p:spPr bwMode="auto">
          <a:xfrm>
            <a:off x="7742594" y="5955521"/>
            <a:ext cx="47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pic>
        <p:nvPicPr>
          <p:cNvPr id="44" name="Image 43"/>
          <p:cNvPicPr>
            <a:picLocks noChangeAspect="1"/>
          </p:cNvPicPr>
          <p:nvPr/>
        </p:nvPicPr>
        <p:blipFill>
          <a:blip r:embed="rId2"/>
          <a:stretch>
            <a:fillRect/>
          </a:stretch>
        </p:blipFill>
        <p:spPr>
          <a:xfrm>
            <a:off x="584586" y="6428619"/>
            <a:ext cx="7912100" cy="50800"/>
          </a:xfrm>
          <a:prstGeom prst="rect">
            <a:avLst/>
          </a:prstGeom>
        </p:spPr>
      </p:pic>
    </p:spTree>
    <p:extLst>
      <p:ext uri="{BB962C8B-B14F-4D97-AF65-F5344CB8AC3E}">
        <p14:creationId xmlns:p14="http://schemas.microsoft.com/office/powerpoint/2010/main" val="19227869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1198" y="698342"/>
            <a:ext cx="7561873" cy="741362"/>
          </a:xfrm>
        </p:spPr>
        <p:txBody>
          <a:bodyPr anchor="ctr">
            <a:noAutofit/>
          </a:bodyPr>
          <a:lstStyle/>
          <a:p>
            <a:r>
              <a:rPr lang="en-US" sz="2800" u="none" dirty="0" smtClean="0">
                <a:latin typeface="Source Sans Pro Semibold"/>
                <a:cs typeface="Source Sans Pro Semibold"/>
              </a:rPr>
              <a:t>No competition</a:t>
            </a:r>
            <a:r>
              <a:rPr lang="en-US" sz="2800" u="none" dirty="0" smtClean="0">
                <a:latin typeface="Source Sans Pro Light"/>
                <a:cs typeface="Source Sans Pro Light"/>
              </a:rPr>
              <a:t>, except for Car Seat Guardian</a:t>
            </a:r>
            <a:endParaRPr lang="en-US" sz="2800" u="none" dirty="0">
              <a:latin typeface="Source Sans Pro Light"/>
              <a:cs typeface="Source Sans Pro Light"/>
            </a:endParaRPr>
          </a:p>
        </p:txBody>
      </p:sp>
      <p:sp>
        <p:nvSpPr>
          <p:cNvPr id="4" name="Espace réservé du numéro de diapositive 3"/>
          <p:cNvSpPr>
            <a:spLocks noGrp="1"/>
          </p:cNvSpPr>
          <p:nvPr>
            <p:ph type="sldNum" sz="quarter" idx="10"/>
          </p:nvPr>
        </p:nvSpPr>
        <p:spPr>
          <a:xfrm>
            <a:off x="7748658" y="6273758"/>
            <a:ext cx="938141" cy="365125"/>
          </a:xfrm>
        </p:spPr>
        <p:txBody>
          <a:bodyPr/>
          <a:lstStyle/>
          <a:p>
            <a:fld id="{10F72897-C1E3-DB4B-9044-3B86E305D7F6}" type="slidenum">
              <a:rPr lang="fr-FR" smtClean="0"/>
              <a:pPr/>
              <a:t>11</a:t>
            </a:fld>
            <a:endParaRPr lang="fr-FR" dirty="0"/>
          </a:p>
        </p:txBody>
      </p:sp>
      <p:sp>
        <p:nvSpPr>
          <p:cNvPr id="6" name="Espace réservé du contenu 10"/>
          <p:cNvSpPr txBox="1">
            <a:spLocks/>
          </p:cNvSpPr>
          <p:nvPr/>
        </p:nvSpPr>
        <p:spPr>
          <a:xfrm>
            <a:off x="628650" y="2014151"/>
            <a:ext cx="7886700" cy="4497860"/>
          </a:xfrm>
          <a:prstGeom prst="rect">
            <a:avLst/>
          </a:prstGeom>
        </p:spPr>
        <p:txBody>
          <a:bodyPr>
            <a:normAutofit/>
          </a:bodyPr>
          <a:lstStyle>
            <a:lvl1pPr marL="171450" indent="-171450" algn="l" defTabSz="685800" rtl="0" eaLnBrk="1" latinLnBrk="0" hangingPunct="1">
              <a:lnSpc>
                <a:spcPct val="90000"/>
              </a:lnSpc>
              <a:spcBef>
                <a:spcPts val="750"/>
              </a:spcBef>
              <a:buSzPct val="70000"/>
              <a:buFont typeface="Arial"/>
              <a:buChar char="•"/>
              <a:defRPr sz="2100" kern="1200">
                <a:solidFill>
                  <a:schemeClr val="tx1"/>
                </a:solidFill>
                <a:latin typeface="+mj-lt"/>
                <a:ea typeface="+mn-ea"/>
                <a:cs typeface="+mn-cs"/>
              </a:defRPr>
            </a:lvl1pPr>
            <a:lvl2pPr marL="342900" indent="0" algn="l" defTabSz="685800" rtl="0" eaLnBrk="1" latinLnBrk="0" hangingPunct="1">
              <a:lnSpc>
                <a:spcPct val="90000"/>
              </a:lnSpc>
              <a:spcBef>
                <a:spcPts val="375"/>
              </a:spcBef>
              <a:buSzPct val="70000"/>
              <a:buFontTx/>
              <a:buNone/>
              <a:defRPr sz="18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SzPct val="70000"/>
              <a:buFont typeface="Arial"/>
              <a:buChar char="•"/>
              <a:defRPr sz="15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spcAft>
                <a:spcPts val="600"/>
              </a:spcAft>
              <a:buFont typeface="Arial"/>
              <a:buNone/>
            </a:pPr>
            <a:endParaRPr lang="is-IS" sz="2400" dirty="0" smtClean="0">
              <a:latin typeface="Source Sans Pro Semibold"/>
              <a:ea typeface="Helvetica Neue" charset="0"/>
              <a:cs typeface="Source Sans Pro Semibold"/>
            </a:endParaRPr>
          </a:p>
          <a:p>
            <a:pPr marL="0" indent="0" algn="ctr">
              <a:spcAft>
                <a:spcPts val="600"/>
              </a:spcAft>
              <a:buFont typeface="Arial"/>
              <a:buNone/>
            </a:pPr>
            <a:r>
              <a:rPr lang="is-IS" sz="2400" dirty="0" smtClean="0">
                <a:latin typeface="Source Sans Pro Light"/>
                <a:ea typeface="Helvetica Neue" charset="0"/>
                <a:cs typeface="Source Sans Pro Light"/>
              </a:rPr>
              <a:t>One US Care Seat competitor: </a:t>
            </a:r>
            <a:r>
              <a:rPr lang="is-IS" sz="2400" dirty="0">
                <a:latin typeface="Source Sans Pro Light"/>
                <a:ea typeface="Helvetica Neue" charset="0"/>
                <a:cs typeface="Source Sans Pro Light"/>
              </a:rPr>
              <a:t>‘</a:t>
            </a:r>
            <a:r>
              <a:rPr lang="is-IS" sz="2400" dirty="0" smtClean="0">
                <a:latin typeface="Source Sans Pro Light"/>
                <a:ea typeface="Helvetica Neue" charset="0"/>
                <a:cs typeface="Source Sans Pro Light"/>
              </a:rPr>
              <a:t>SensorSafe</a:t>
            </a:r>
            <a:r>
              <a:rPr lang="is-IS" sz="2400" dirty="0">
                <a:latin typeface="Source Sans Pro Light"/>
                <a:ea typeface="Helvetica Neue" charset="0"/>
                <a:cs typeface="Source Sans Pro Light"/>
              </a:rPr>
              <a:t>’ of </a:t>
            </a:r>
            <a:r>
              <a:rPr lang="is-IS" sz="2400" dirty="0" smtClean="0">
                <a:latin typeface="Source Sans Pro Light"/>
                <a:ea typeface="Helvetica Neue" charset="0"/>
                <a:cs typeface="Source Sans Pro Light"/>
              </a:rPr>
              <a:t>EVENFLO</a:t>
            </a:r>
            <a:endParaRPr lang="is-IS" sz="2400" dirty="0">
              <a:latin typeface="Source Sans Pro Light"/>
              <a:ea typeface="Helvetica Neue Thin" charset="0"/>
              <a:cs typeface="Source Sans Pro Light"/>
            </a:endParaRPr>
          </a:p>
        </p:txBody>
      </p:sp>
      <p:sp>
        <p:nvSpPr>
          <p:cNvPr id="9" name="Rectangle 8"/>
          <p:cNvSpPr>
            <a:spLocks noChangeArrowheads="1"/>
          </p:cNvSpPr>
          <p:nvPr/>
        </p:nvSpPr>
        <p:spPr bwMode="auto">
          <a:xfrm>
            <a:off x="3344910" y="3700095"/>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12" name="Rectangle 8"/>
          <p:cNvSpPr>
            <a:spLocks noChangeArrowheads="1"/>
          </p:cNvSpPr>
          <p:nvPr/>
        </p:nvSpPr>
        <p:spPr bwMode="auto">
          <a:xfrm>
            <a:off x="3344910" y="3259771"/>
            <a:ext cx="2287698" cy="420615"/>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Sensor Safe by EVENFLO</a:t>
            </a:r>
            <a:endParaRPr lang="en-US" altLang="fr-FR" sz="1200" dirty="0">
              <a:solidFill>
                <a:schemeClr val="bg1"/>
              </a:solidFill>
              <a:latin typeface="Source Sans Pro Light"/>
              <a:ea typeface="Helvetica Neue Thin" charset="0"/>
              <a:cs typeface="Source Sans Pro Light"/>
            </a:endParaRPr>
          </a:p>
        </p:txBody>
      </p:sp>
      <p:sp>
        <p:nvSpPr>
          <p:cNvPr id="13" name="Rectangle 8"/>
          <p:cNvSpPr>
            <a:spLocks noChangeArrowheads="1"/>
          </p:cNvSpPr>
          <p:nvPr/>
        </p:nvSpPr>
        <p:spPr bwMode="auto">
          <a:xfrm>
            <a:off x="1174173" y="3700095"/>
            <a:ext cx="2154181"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r">
              <a:defRPr/>
            </a:pPr>
            <a:r>
              <a:rPr lang="en-US" sz="1200" dirty="0" smtClean="0">
                <a:latin typeface="Source Sans Pro Light"/>
                <a:ea typeface="Helvetica Neue Thin" charset="0"/>
                <a:cs typeface="Source Sans Pro Light"/>
              </a:rPr>
              <a:t>Fits all car seats</a:t>
            </a:r>
            <a:endParaRPr lang="en-US" sz="1200" dirty="0">
              <a:latin typeface="Source Sans Pro Light"/>
              <a:ea typeface="Helvetica Neue Thin" charset="0"/>
              <a:cs typeface="Source Sans Pro Light"/>
            </a:endParaRPr>
          </a:p>
        </p:txBody>
      </p:sp>
      <p:sp>
        <p:nvSpPr>
          <p:cNvPr id="14" name="Rectangle 8"/>
          <p:cNvSpPr>
            <a:spLocks noChangeArrowheads="1"/>
          </p:cNvSpPr>
          <p:nvPr/>
        </p:nvSpPr>
        <p:spPr bwMode="auto">
          <a:xfrm>
            <a:off x="1174173" y="4141577"/>
            <a:ext cx="2154181"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r">
              <a:defRPr/>
            </a:pPr>
            <a:r>
              <a:rPr lang="en-US" sz="1200" dirty="0" smtClean="0">
                <a:latin typeface="Source Sans Pro Light"/>
                <a:ea typeface="Helvetica Neue Thin" charset="0"/>
                <a:cs typeface="Source Sans Pro Light"/>
              </a:rPr>
              <a:t>Fits all car without adaptor</a:t>
            </a:r>
            <a:endParaRPr lang="en-US" sz="1200" dirty="0">
              <a:latin typeface="Source Sans Pro Light"/>
              <a:ea typeface="Helvetica Neue Thin" charset="0"/>
              <a:cs typeface="Source Sans Pro Light"/>
            </a:endParaRPr>
          </a:p>
        </p:txBody>
      </p:sp>
      <p:sp>
        <p:nvSpPr>
          <p:cNvPr id="15" name="Rectangle 8"/>
          <p:cNvSpPr>
            <a:spLocks noChangeArrowheads="1"/>
          </p:cNvSpPr>
          <p:nvPr/>
        </p:nvSpPr>
        <p:spPr bwMode="auto">
          <a:xfrm>
            <a:off x="1174172" y="4583059"/>
            <a:ext cx="2154181"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r">
              <a:defRPr/>
            </a:pPr>
            <a:r>
              <a:rPr lang="en-US" sz="1200" dirty="0" smtClean="0">
                <a:latin typeface="Source Sans Pro Light"/>
                <a:ea typeface="Helvetica Neue Thin" charset="0"/>
                <a:cs typeface="Source Sans Pro Light"/>
              </a:rPr>
              <a:t>Control babies being left alone in cars</a:t>
            </a:r>
            <a:endParaRPr lang="en-US" sz="1200" dirty="0">
              <a:latin typeface="Source Sans Pro Light"/>
              <a:ea typeface="Helvetica Neue Thin" charset="0"/>
              <a:cs typeface="Source Sans Pro Light"/>
            </a:endParaRPr>
          </a:p>
        </p:txBody>
      </p:sp>
      <p:sp>
        <p:nvSpPr>
          <p:cNvPr id="16" name="Rectangle 8"/>
          <p:cNvSpPr>
            <a:spLocks noChangeArrowheads="1"/>
          </p:cNvSpPr>
          <p:nvPr/>
        </p:nvSpPr>
        <p:spPr bwMode="auto">
          <a:xfrm>
            <a:off x="1174171" y="5024541"/>
            <a:ext cx="2154181"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r">
              <a:defRPr/>
            </a:pPr>
            <a:r>
              <a:rPr lang="en-US" sz="1200" dirty="0" smtClean="0">
                <a:latin typeface="Source Sans Pro Light"/>
                <a:ea typeface="Helvetica Neue Thin" charset="0"/>
                <a:cs typeface="Source Sans Pro Light"/>
              </a:rPr>
              <a:t>Child monitoring: presence, securely fastened, comfort</a:t>
            </a:r>
            <a:endParaRPr lang="en-US" sz="1200" dirty="0">
              <a:latin typeface="Source Sans Pro Light"/>
              <a:ea typeface="Helvetica Neue Thin" charset="0"/>
              <a:cs typeface="Source Sans Pro Light"/>
            </a:endParaRPr>
          </a:p>
        </p:txBody>
      </p:sp>
      <p:sp>
        <p:nvSpPr>
          <p:cNvPr id="17" name="Rectangle 8"/>
          <p:cNvSpPr>
            <a:spLocks noChangeArrowheads="1"/>
          </p:cNvSpPr>
          <p:nvPr/>
        </p:nvSpPr>
        <p:spPr bwMode="auto">
          <a:xfrm>
            <a:off x="5645448" y="3259772"/>
            <a:ext cx="2287698" cy="421003"/>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Car Seat Guardian</a:t>
            </a:r>
            <a:endParaRPr lang="en-US" altLang="fr-FR" sz="1200" dirty="0">
              <a:solidFill>
                <a:schemeClr val="bg1"/>
              </a:solidFill>
              <a:latin typeface="Source Sans Pro Light"/>
              <a:ea typeface="Helvetica Neue Thin" charset="0"/>
              <a:cs typeface="Source Sans Pro Light"/>
            </a:endParaRPr>
          </a:p>
        </p:txBody>
      </p:sp>
      <p:sp>
        <p:nvSpPr>
          <p:cNvPr id="18" name="Rectangle 17"/>
          <p:cNvSpPr>
            <a:spLocks noChangeArrowheads="1"/>
          </p:cNvSpPr>
          <p:nvPr/>
        </p:nvSpPr>
        <p:spPr bwMode="auto">
          <a:xfrm>
            <a:off x="3344910" y="4141168"/>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0" name="Rectangle 19"/>
          <p:cNvSpPr>
            <a:spLocks noChangeArrowheads="1"/>
          </p:cNvSpPr>
          <p:nvPr/>
        </p:nvSpPr>
        <p:spPr bwMode="auto">
          <a:xfrm>
            <a:off x="5648853" y="3693193"/>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1" name="Rectangle 52"/>
          <p:cNvSpPr>
            <a:spLocks noChangeArrowheads="1"/>
          </p:cNvSpPr>
          <p:nvPr/>
        </p:nvSpPr>
        <p:spPr bwMode="auto">
          <a:xfrm>
            <a:off x="6538467" y="3672713"/>
            <a:ext cx="51981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22" name="Rectangle 21"/>
          <p:cNvSpPr>
            <a:spLocks noChangeArrowheads="1"/>
          </p:cNvSpPr>
          <p:nvPr/>
        </p:nvSpPr>
        <p:spPr bwMode="auto">
          <a:xfrm>
            <a:off x="5648853" y="4139156"/>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3" name="Rectangle 52"/>
          <p:cNvSpPr>
            <a:spLocks noChangeArrowheads="1"/>
          </p:cNvSpPr>
          <p:nvPr/>
        </p:nvSpPr>
        <p:spPr bwMode="auto">
          <a:xfrm>
            <a:off x="6538467" y="4118676"/>
            <a:ext cx="51981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24" name="Rectangle 23"/>
          <p:cNvSpPr>
            <a:spLocks noChangeArrowheads="1"/>
          </p:cNvSpPr>
          <p:nvPr/>
        </p:nvSpPr>
        <p:spPr bwMode="auto">
          <a:xfrm>
            <a:off x="5645448" y="4582777"/>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5" name="Rectangle 52"/>
          <p:cNvSpPr>
            <a:spLocks noChangeArrowheads="1"/>
          </p:cNvSpPr>
          <p:nvPr/>
        </p:nvSpPr>
        <p:spPr bwMode="auto">
          <a:xfrm>
            <a:off x="6535062" y="4562297"/>
            <a:ext cx="51981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26" name="Rectangle 25"/>
          <p:cNvSpPr>
            <a:spLocks noChangeArrowheads="1"/>
          </p:cNvSpPr>
          <p:nvPr/>
        </p:nvSpPr>
        <p:spPr bwMode="auto">
          <a:xfrm>
            <a:off x="5645448" y="5028740"/>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7" name="Rectangle 52"/>
          <p:cNvSpPr>
            <a:spLocks noChangeArrowheads="1"/>
          </p:cNvSpPr>
          <p:nvPr/>
        </p:nvSpPr>
        <p:spPr bwMode="auto">
          <a:xfrm>
            <a:off x="6535062" y="5008260"/>
            <a:ext cx="51981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28" name="Rectangle 27"/>
          <p:cNvSpPr>
            <a:spLocks noChangeArrowheads="1"/>
          </p:cNvSpPr>
          <p:nvPr/>
        </p:nvSpPr>
        <p:spPr bwMode="auto">
          <a:xfrm>
            <a:off x="3348199" y="5020151"/>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9" name="Rectangle 28"/>
          <p:cNvSpPr>
            <a:spLocks noChangeArrowheads="1"/>
          </p:cNvSpPr>
          <p:nvPr/>
        </p:nvSpPr>
        <p:spPr bwMode="auto">
          <a:xfrm>
            <a:off x="3344910" y="4578238"/>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30" name="Rectangle 52"/>
          <p:cNvSpPr>
            <a:spLocks noChangeArrowheads="1"/>
          </p:cNvSpPr>
          <p:nvPr/>
        </p:nvSpPr>
        <p:spPr bwMode="auto">
          <a:xfrm>
            <a:off x="4247927" y="4566778"/>
            <a:ext cx="51981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31" name="Rectangle 8"/>
          <p:cNvSpPr>
            <a:spLocks noChangeArrowheads="1"/>
          </p:cNvSpPr>
          <p:nvPr/>
        </p:nvSpPr>
        <p:spPr bwMode="auto">
          <a:xfrm>
            <a:off x="1182021" y="5476337"/>
            <a:ext cx="2154181"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r">
              <a:defRPr/>
            </a:pPr>
            <a:r>
              <a:rPr lang="en-US" sz="1200" dirty="0" smtClean="0">
                <a:latin typeface="Source Sans Pro Light"/>
                <a:ea typeface="Helvetica Neue Thin" charset="0"/>
                <a:cs typeface="Source Sans Pro Light"/>
              </a:rPr>
              <a:t>Continuous monitoring, no activation required</a:t>
            </a:r>
            <a:endParaRPr lang="en-US" sz="1200" dirty="0">
              <a:latin typeface="Source Sans Pro Light"/>
              <a:ea typeface="Helvetica Neue Thin" charset="0"/>
              <a:cs typeface="Source Sans Pro Light"/>
            </a:endParaRPr>
          </a:p>
        </p:txBody>
      </p:sp>
      <p:sp>
        <p:nvSpPr>
          <p:cNvPr id="32" name="Rectangle 31"/>
          <p:cNvSpPr>
            <a:spLocks noChangeArrowheads="1"/>
          </p:cNvSpPr>
          <p:nvPr/>
        </p:nvSpPr>
        <p:spPr bwMode="auto">
          <a:xfrm>
            <a:off x="5653298" y="5480536"/>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33" name="Rectangle 52"/>
          <p:cNvSpPr>
            <a:spLocks noChangeArrowheads="1"/>
          </p:cNvSpPr>
          <p:nvPr/>
        </p:nvSpPr>
        <p:spPr bwMode="auto">
          <a:xfrm>
            <a:off x="6542912" y="5460056"/>
            <a:ext cx="51981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34" name="Rectangle 33"/>
          <p:cNvSpPr>
            <a:spLocks noChangeArrowheads="1"/>
          </p:cNvSpPr>
          <p:nvPr/>
        </p:nvSpPr>
        <p:spPr bwMode="auto">
          <a:xfrm>
            <a:off x="3356049" y="5471947"/>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pic>
        <p:nvPicPr>
          <p:cNvPr id="36" name="Image 35"/>
          <p:cNvPicPr>
            <a:picLocks noChangeAspect="1"/>
          </p:cNvPicPr>
          <p:nvPr/>
        </p:nvPicPr>
        <p:blipFill>
          <a:blip r:embed="rId2"/>
          <a:stretch>
            <a:fillRect/>
          </a:stretch>
        </p:blipFill>
        <p:spPr>
          <a:xfrm>
            <a:off x="584586" y="6428619"/>
            <a:ext cx="7912100" cy="50800"/>
          </a:xfrm>
          <a:prstGeom prst="rect">
            <a:avLst/>
          </a:prstGeom>
        </p:spPr>
      </p:pic>
    </p:spTree>
    <p:extLst>
      <p:ext uri="{BB962C8B-B14F-4D97-AF65-F5344CB8AC3E}">
        <p14:creationId xmlns:p14="http://schemas.microsoft.com/office/powerpoint/2010/main" val="31796581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10F72897-C1E3-DB4B-9044-3B86E305D7F6}" type="slidenum">
              <a:rPr lang="fr-FR" smtClean="0"/>
              <a:pPr/>
              <a:t>12</a:t>
            </a:fld>
            <a:endParaRPr lang="fr-FR" dirty="0"/>
          </a:p>
        </p:txBody>
      </p:sp>
      <p:sp>
        <p:nvSpPr>
          <p:cNvPr id="5" name="Rectangle 14"/>
          <p:cNvSpPr txBox="1">
            <a:spLocks noChangeArrowheads="1"/>
          </p:cNvSpPr>
          <p:nvPr/>
        </p:nvSpPr>
        <p:spPr bwMode="auto">
          <a:xfrm>
            <a:off x="4621427" y="1600200"/>
            <a:ext cx="8229600" cy="4525963"/>
          </a:xfrm>
          <a:prstGeom prst="rect">
            <a:avLst/>
          </a:prstGeom>
          <a:noFill/>
          <a:ln w="9525">
            <a:noFill/>
            <a:miter lim="800000"/>
            <a:headEnd/>
            <a:tailEnd/>
          </a:ln>
        </p:spPr>
        <p:txBody>
          <a:bodyPr/>
          <a:lstStyle/>
          <a:p>
            <a:pPr defTabSz="914400">
              <a:spcBef>
                <a:spcPct val="20000"/>
              </a:spcBef>
              <a:buClr>
                <a:srgbClr val="5F6F93"/>
              </a:buClr>
              <a:buFont typeface="Wingdings" charset="2"/>
              <a:buNone/>
              <a:defRPr/>
            </a:pPr>
            <a:r>
              <a:rPr lang="en-GB" sz="1200" kern="0" dirty="0">
                <a:latin typeface="Calibri" charset="0"/>
                <a:ea typeface="Calibri" charset="0"/>
                <a:cs typeface="Calibri" charset="0"/>
              </a:rPr>
              <a:t> </a:t>
            </a:r>
          </a:p>
        </p:txBody>
      </p:sp>
      <p:sp>
        <p:nvSpPr>
          <p:cNvPr id="7" name="AutoShape 4"/>
          <p:cNvSpPr>
            <a:spLocks noChangeArrowheads="1"/>
          </p:cNvSpPr>
          <p:nvPr/>
        </p:nvSpPr>
        <p:spPr bwMode="auto">
          <a:xfrm rot="5400000">
            <a:off x="293999" y="2419984"/>
            <a:ext cx="1727458" cy="1549400"/>
          </a:xfrm>
          <a:prstGeom prst="chevron">
            <a:avLst>
              <a:gd name="adj" fmla="val 14186"/>
            </a:avLst>
          </a:prstGeom>
          <a:solidFill>
            <a:schemeClr val="tx2">
              <a:lumMod val="20000"/>
              <a:lumOff val="80000"/>
            </a:schemeClr>
          </a:solidFill>
          <a:ln w="12700">
            <a:solidFill>
              <a:schemeClr val="bg2"/>
            </a:solidFill>
            <a:miter lim="800000"/>
            <a:headEnd/>
            <a:tailEnd/>
          </a:ln>
        </p:spPr>
        <p:txBody>
          <a:bodyPr rot="10800000" vert="eaVert" lIns="0" tIns="0" rIns="0" bIns="0" anchor="ctr" anchorCtr="1"/>
          <a:lstStyle/>
          <a:p>
            <a:pPr algn="ctr" eaLnBrk="0" hangingPunct="0">
              <a:defRPr/>
            </a:pPr>
            <a:r>
              <a:rPr lang="en-GB" sz="1400" dirty="0">
                <a:latin typeface="Source Sans Pro Semibold"/>
                <a:ea typeface="Calibri" charset="0"/>
                <a:cs typeface="Source Sans Pro Semibold"/>
              </a:rPr>
              <a:t>Phase</a:t>
            </a:r>
            <a:r>
              <a:rPr lang="en-GB" sz="1400" b="1" dirty="0">
                <a:latin typeface="Source Sans Pro Semibold"/>
                <a:ea typeface="Calibri" charset="0"/>
                <a:cs typeface="Source Sans Pro Semibold"/>
              </a:rPr>
              <a:t> 1</a:t>
            </a:r>
          </a:p>
          <a:p>
            <a:pPr algn="ctr" eaLnBrk="0" hangingPunct="0">
              <a:defRPr/>
            </a:pPr>
            <a:endParaRPr lang="en-GB" sz="1400" b="1" dirty="0">
              <a:latin typeface="Source Sans Pro Semibold"/>
              <a:ea typeface="Calibri" charset="0"/>
              <a:cs typeface="Source Sans Pro Semibold"/>
            </a:endParaRPr>
          </a:p>
          <a:p>
            <a:pPr algn="ctr" eaLnBrk="0" hangingPunct="0">
              <a:defRPr/>
            </a:pPr>
            <a:r>
              <a:rPr lang="en-GB" sz="1400" i="1" dirty="0">
                <a:latin typeface="Source Sans Pro Semibold"/>
                <a:ea typeface="Calibri" charset="0"/>
                <a:cs typeface="Source Sans Pro Semibold"/>
              </a:rPr>
              <a:t>Proof </a:t>
            </a:r>
            <a:r>
              <a:rPr lang="en-GB" sz="1400" i="1" dirty="0" smtClean="0">
                <a:latin typeface="Source Sans Pro Semibold"/>
                <a:ea typeface="Calibri" charset="0"/>
                <a:cs typeface="Source Sans Pro Semibold"/>
              </a:rPr>
              <a:t>of concept</a:t>
            </a:r>
            <a:endParaRPr lang="en-GB" sz="1400" i="1" dirty="0">
              <a:latin typeface="Source Sans Pro Semibold"/>
              <a:ea typeface="Calibri" charset="0"/>
              <a:cs typeface="Source Sans Pro Semibold"/>
            </a:endParaRPr>
          </a:p>
        </p:txBody>
      </p:sp>
      <p:sp>
        <p:nvSpPr>
          <p:cNvPr id="8" name="AutoShape 7"/>
          <p:cNvSpPr>
            <a:spLocks noChangeArrowheads="1"/>
          </p:cNvSpPr>
          <p:nvPr/>
        </p:nvSpPr>
        <p:spPr bwMode="auto">
          <a:xfrm rot="5400000">
            <a:off x="358422" y="4008406"/>
            <a:ext cx="1598612" cy="1549400"/>
          </a:xfrm>
          <a:prstGeom prst="chevron">
            <a:avLst>
              <a:gd name="adj" fmla="val 14865"/>
            </a:avLst>
          </a:prstGeom>
          <a:solidFill>
            <a:schemeClr val="accent3">
              <a:lumMod val="20000"/>
              <a:lumOff val="80000"/>
            </a:schemeClr>
          </a:solidFill>
          <a:ln w="12700">
            <a:solidFill>
              <a:schemeClr val="bg2"/>
            </a:solidFill>
            <a:miter lim="800000"/>
            <a:headEnd/>
            <a:tailEnd/>
          </a:ln>
        </p:spPr>
        <p:txBody>
          <a:bodyPr rot="10800000" vert="eaVert" lIns="0" tIns="0" rIns="0" bIns="0" anchor="ctr" anchorCtr="1"/>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GB" altLang="fr-FR" sz="1400" dirty="0">
                <a:latin typeface="Source Sans Pro Semibold"/>
                <a:cs typeface="Source Sans Pro Semibold"/>
              </a:rPr>
              <a:t>Phase 2</a:t>
            </a:r>
          </a:p>
          <a:p>
            <a:pPr algn="ctr"/>
            <a:endParaRPr lang="en-GB" altLang="fr-FR" sz="1400" dirty="0">
              <a:latin typeface="Source Sans Pro Semibold"/>
              <a:cs typeface="Source Sans Pro Semibold"/>
            </a:endParaRPr>
          </a:p>
          <a:p>
            <a:pPr algn="ctr"/>
            <a:r>
              <a:rPr lang="en-GB" altLang="fr-FR" sz="1400" i="1" dirty="0" smtClean="0">
                <a:latin typeface="Source Sans Pro Semibold"/>
                <a:cs typeface="Source Sans Pro Semibold"/>
              </a:rPr>
              <a:t>Launch Phase   </a:t>
            </a:r>
          </a:p>
        </p:txBody>
      </p:sp>
      <p:sp>
        <p:nvSpPr>
          <p:cNvPr id="10" name="Rectangle 10"/>
          <p:cNvSpPr>
            <a:spLocks noChangeArrowheads="1"/>
          </p:cNvSpPr>
          <p:nvPr/>
        </p:nvSpPr>
        <p:spPr bwMode="auto">
          <a:xfrm>
            <a:off x="3092290" y="2458212"/>
            <a:ext cx="5729888" cy="1447800"/>
          </a:xfrm>
          <a:prstGeom prst="rect">
            <a:avLst/>
          </a:prstGeom>
          <a:solidFill>
            <a:schemeClr val="bg1"/>
          </a:solidFill>
          <a:ln w="12700">
            <a:solidFill>
              <a:schemeClr val="bg2"/>
            </a:solidFill>
            <a:miter lim="800000"/>
            <a:headEnd/>
            <a:tailEnd/>
          </a:ln>
        </p:spPr>
        <p:txBody>
          <a:bodyPr lIns="90000" tIns="91440" rIns="90000" bIns="46800" anchor="ct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rgbClr val="7B91AA"/>
              </a:buClr>
              <a:buFont typeface="Wingdings" charset="2"/>
              <a:buChar char="§"/>
            </a:pPr>
            <a:r>
              <a:rPr lang="en-US" altLang="fr-FR" sz="1600" dirty="0" smtClean="0">
                <a:latin typeface="Source Sans Pro Light"/>
                <a:cs typeface="Source Sans Pro Light"/>
              </a:rPr>
              <a:t> Patents: CS (x2),   HC (x1)</a:t>
            </a:r>
          </a:p>
          <a:p>
            <a:pPr eaLnBrk="1" hangingPunct="1">
              <a:buClr>
                <a:srgbClr val="7B91AA"/>
              </a:buClr>
              <a:buFont typeface="Wingdings" charset="2"/>
              <a:buChar char="§"/>
            </a:pPr>
            <a:r>
              <a:rPr lang="en-US" altLang="fr-FR" sz="1600" dirty="0" smtClean="0">
                <a:latin typeface="Source Sans Pro Light"/>
                <a:cs typeface="Source Sans Pro Light"/>
              </a:rPr>
              <a:t> Prototype development: CS + HC</a:t>
            </a:r>
          </a:p>
          <a:p>
            <a:pPr eaLnBrk="1" hangingPunct="1">
              <a:buClr>
                <a:srgbClr val="7B91AA"/>
              </a:buClr>
              <a:buFont typeface="Wingdings" charset="2"/>
              <a:buChar char="§"/>
            </a:pPr>
            <a:r>
              <a:rPr lang="en-US" altLang="fr-FR" sz="1600" dirty="0" smtClean="0">
                <a:latin typeface="Source Sans Pro Light"/>
                <a:cs typeface="Source Sans Pro Light"/>
              </a:rPr>
              <a:t> Kind &amp; Jugend, CES Las Vegas</a:t>
            </a:r>
          </a:p>
          <a:p>
            <a:pPr eaLnBrk="1" hangingPunct="1">
              <a:buClr>
                <a:srgbClr val="7B91AA"/>
              </a:buClr>
              <a:buFont typeface="Wingdings" charset="2"/>
              <a:buChar char="§"/>
            </a:pPr>
            <a:r>
              <a:rPr lang="en-US" altLang="fr-FR" sz="1600" dirty="0" smtClean="0">
                <a:latin typeface="Source Sans Pro Light"/>
                <a:cs typeface="Source Sans Pro Light"/>
              </a:rPr>
              <a:t> BPI*: R&amp;D funding (200k€ in 2015 </a:t>
            </a:r>
            <a:r>
              <a:rPr lang="en-US" altLang="fr-FR" sz="1600" dirty="0">
                <a:latin typeface="Source Sans Pro Light"/>
                <a:cs typeface="Source Sans Pro Light"/>
              </a:rPr>
              <a:t> </a:t>
            </a:r>
            <a:r>
              <a:rPr lang="en-US" altLang="fr-FR" sz="1600" dirty="0" smtClean="0">
                <a:latin typeface="Source Sans Pro Light"/>
                <a:cs typeface="Source Sans Pro Light"/>
              </a:rPr>
              <a:t>and 150k€ in 2016)</a:t>
            </a:r>
          </a:p>
          <a:p>
            <a:pPr eaLnBrk="1" hangingPunct="1">
              <a:buClr>
                <a:srgbClr val="7B91AA"/>
              </a:buClr>
              <a:buFont typeface="Wingdings" charset="2"/>
              <a:buChar char="§"/>
            </a:pPr>
            <a:r>
              <a:rPr lang="en-US" altLang="fr-FR" sz="1600" dirty="0" smtClean="0">
                <a:latin typeface="Source Sans Pro Light"/>
                <a:cs typeface="Source Sans Pro Light"/>
              </a:rPr>
              <a:t> J.E.I. status,  C.I.R. &amp; C.I.I.</a:t>
            </a:r>
            <a:endParaRPr lang="en-US" altLang="fr-FR" sz="1600" dirty="0">
              <a:latin typeface="Source Sans Pro Light"/>
              <a:cs typeface="Source Sans Pro Light"/>
            </a:endParaRPr>
          </a:p>
        </p:txBody>
      </p:sp>
      <p:sp>
        <p:nvSpPr>
          <p:cNvPr id="11" name="Rectangle 11"/>
          <p:cNvSpPr>
            <a:spLocks noChangeArrowheads="1"/>
          </p:cNvSpPr>
          <p:nvPr/>
        </p:nvSpPr>
        <p:spPr bwMode="auto">
          <a:xfrm>
            <a:off x="3092290" y="3983800"/>
            <a:ext cx="5729887" cy="1370012"/>
          </a:xfrm>
          <a:prstGeom prst="rect">
            <a:avLst/>
          </a:prstGeom>
          <a:solidFill>
            <a:schemeClr val="bg1"/>
          </a:solidFill>
          <a:ln w="12700">
            <a:solidFill>
              <a:schemeClr val="bg2"/>
            </a:solidFill>
            <a:miter lim="800000"/>
            <a:headEnd/>
            <a:tailEnd/>
          </a:ln>
        </p:spPr>
        <p:txBody>
          <a:bodyPr lIns="90000" tIns="91440" rIns="90000" bIns="46800" anchor="ct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rgbClr val="7B91AA"/>
              </a:buClr>
              <a:buFont typeface="Wingdings" charset="2"/>
              <a:buChar char="§"/>
            </a:pPr>
            <a:r>
              <a:rPr lang="en-US" altLang="fr-FR" sz="1600" dirty="0" smtClean="0">
                <a:latin typeface="Source Sans Pro Light"/>
                <a:cs typeface="Source Sans Pro Light"/>
              </a:rPr>
              <a:t> Serial production (CS + HC)</a:t>
            </a:r>
          </a:p>
          <a:p>
            <a:pPr eaLnBrk="1" hangingPunct="1">
              <a:buClr>
                <a:srgbClr val="7B91AA"/>
              </a:buClr>
              <a:buFont typeface="Wingdings" charset="2"/>
              <a:buChar char="§"/>
            </a:pPr>
            <a:r>
              <a:rPr lang="en-US" altLang="fr-FR" sz="1600" dirty="0" smtClean="0">
                <a:latin typeface="Source Sans Pro Light"/>
                <a:cs typeface="Source Sans Pro Light"/>
              </a:rPr>
              <a:t>  Int’l Patents CS &amp; HC :  WIPO  PCT </a:t>
            </a:r>
          </a:p>
          <a:p>
            <a:pPr eaLnBrk="1" hangingPunct="1">
              <a:buClr>
                <a:srgbClr val="7B91AA"/>
              </a:buClr>
              <a:buFont typeface="Wingdings" charset="2"/>
              <a:buChar char="§"/>
            </a:pPr>
            <a:r>
              <a:rPr lang="en-US" altLang="ja-JP" sz="1600" dirty="0" smtClean="0">
                <a:latin typeface="Source Sans Pro Light"/>
                <a:cs typeface="Source Sans Pro Light"/>
              </a:rPr>
              <a:t> </a:t>
            </a:r>
            <a:r>
              <a:rPr lang="en-US" altLang="fr-FR" sz="1600" dirty="0" smtClean="0">
                <a:latin typeface="Source Sans Pro Light"/>
                <a:cs typeface="Source Sans Pro Light"/>
              </a:rPr>
              <a:t>Build revenue stream from Europe, China &amp; USA</a:t>
            </a:r>
            <a:endParaRPr lang="en-US" altLang="ja-JP" sz="1600" dirty="0" smtClean="0">
              <a:latin typeface="Source Sans Pro Light"/>
              <a:cs typeface="Source Sans Pro Light"/>
            </a:endParaRPr>
          </a:p>
          <a:p>
            <a:pPr eaLnBrk="1" hangingPunct="1">
              <a:buClr>
                <a:srgbClr val="7B91AA"/>
              </a:buClr>
              <a:buFont typeface="Wingdings" charset="2"/>
              <a:buChar char="§"/>
            </a:pPr>
            <a:r>
              <a:rPr lang="en-US" altLang="fr-FR" sz="1600" dirty="0" smtClean="0">
                <a:latin typeface="Source Sans Pro Light"/>
                <a:cs typeface="Source Sans Pro Light"/>
              </a:rPr>
              <a:t> Expand juvenile products offer (1 new product in 2019)</a:t>
            </a:r>
            <a:endParaRPr lang="en-US" altLang="fr-FR" sz="1600" dirty="0">
              <a:latin typeface="Source Sans Pro Light"/>
              <a:cs typeface="Source Sans Pro Light"/>
            </a:endParaRPr>
          </a:p>
        </p:txBody>
      </p:sp>
      <p:sp>
        <p:nvSpPr>
          <p:cNvPr id="14" name="ZoneTexte 15"/>
          <p:cNvSpPr txBox="1">
            <a:spLocks noChangeArrowheads="1"/>
          </p:cNvSpPr>
          <p:nvPr/>
        </p:nvSpPr>
        <p:spPr bwMode="auto">
          <a:xfrm rot="20769313">
            <a:off x="217809" y="2460497"/>
            <a:ext cx="1131098" cy="398462"/>
          </a:xfrm>
          <a:prstGeom prst="rect">
            <a:avLst/>
          </a:prstGeom>
          <a:solidFill>
            <a:srgbClr val="9BBF9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Bef>
                <a:spcPts val="200"/>
              </a:spcBef>
            </a:pPr>
            <a:r>
              <a:rPr lang="fr-FR" altLang="fr-FR" sz="1400" b="1" dirty="0" smtClean="0"/>
              <a:t>2015-2016</a:t>
            </a:r>
            <a:endParaRPr lang="fr-FR" altLang="fr-FR" sz="1400" b="1" dirty="0"/>
          </a:p>
        </p:txBody>
      </p:sp>
      <p:sp>
        <p:nvSpPr>
          <p:cNvPr id="15" name="ZoneTexte 15"/>
          <p:cNvSpPr txBox="1">
            <a:spLocks noChangeArrowheads="1"/>
          </p:cNvSpPr>
          <p:nvPr/>
        </p:nvSpPr>
        <p:spPr bwMode="auto">
          <a:xfrm rot="20769313">
            <a:off x="207710" y="3886475"/>
            <a:ext cx="1061384" cy="522288"/>
          </a:xfrm>
          <a:prstGeom prst="rect">
            <a:avLst/>
          </a:prstGeom>
          <a:solidFill>
            <a:srgbClr val="9BBF9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Bef>
                <a:spcPts val="200"/>
              </a:spcBef>
            </a:pPr>
            <a:r>
              <a:rPr lang="fr-FR" altLang="fr-FR" sz="1400" b="1" dirty="0" smtClean="0"/>
              <a:t>2017-2018</a:t>
            </a:r>
            <a:endParaRPr lang="fr-FR" altLang="fr-FR" sz="1400" b="1" dirty="0"/>
          </a:p>
        </p:txBody>
      </p:sp>
      <p:sp>
        <p:nvSpPr>
          <p:cNvPr id="12" name="Titre 1"/>
          <p:cNvSpPr txBox="1">
            <a:spLocks/>
          </p:cNvSpPr>
          <p:nvPr/>
        </p:nvSpPr>
        <p:spPr>
          <a:xfrm>
            <a:off x="711199" y="743585"/>
            <a:ext cx="6408245" cy="74136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400" b="0" i="0" u="sng" kern="1200">
                <a:solidFill>
                  <a:schemeClr val="tx1"/>
                </a:solidFill>
                <a:latin typeface="Helvetica Neue Thin" charset="0"/>
                <a:ea typeface="Helvetica Neue Thin" charset="0"/>
                <a:cs typeface="Helvetica Neue Thin" charset="0"/>
              </a:defRPr>
            </a:lvl1pPr>
          </a:lstStyle>
          <a:p>
            <a:r>
              <a:rPr lang="en-US" sz="2800" u="none" dirty="0" smtClean="0">
                <a:latin typeface="Source Sans Pro"/>
                <a:cs typeface="Source Sans Pro"/>
              </a:rPr>
              <a:t>Recent highlights &amp; short-term priorities </a:t>
            </a:r>
            <a:endParaRPr lang="en-US" sz="2800" u="none" dirty="0">
              <a:latin typeface="Source Sans Pro"/>
              <a:cs typeface="Source Sans Pro"/>
            </a:endParaRPr>
          </a:p>
        </p:txBody>
      </p:sp>
      <p:pic>
        <p:nvPicPr>
          <p:cNvPr id="13" name="Image 12"/>
          <p:cNvPicPr>
            <a:picLocks noChangeAspect="1"/>
          </p:cNvPicPr>
          <p:nvPr/>
        </p:nvPicPr>
        <p:blipFill>
          <a:blip r:embed="rId3"/>
          <a:stretch>
            <a:fillRect/>
          </a:stretch>
        </p:blipFill>
        <p:spPr>
          <a:xfrm>
            <a:off x="584586" y="6428619"/>
            <a:ext cx="7912100" cy="50800"/>
          </a:xfrm>
          <a:prstGeom prst="rect">
            <a:avLst/>
          </a:prstGeom>
        </p:spPr>
      </p:pic>
      <p:sp>
        <p:nvSpPr>
          <p:cNvPr id="2" name="ZoneTexte 1"/>
          <p:cNvSpPr txBox="1"/>
          <p:nvPr/>
        </p:nvSpPr>
        <p:spPr>
          <a:xfrm>
            <a:off x="3276600" y="5943600"/>
            <a:ext cx="4081516" cy="307777"/>
          </a:xfrm>
          <a:prstGeom prst="rect">
            <a:avLst/>
          </a:prstGeom>
          <a:noFill/>
        </p:spPr>
        <p:txBody>
          <a:bodyPr wrap="none" rtlCol="0">
            <a:spAutoFit/>
          </a:bodyPr>
          <a:lstStyle/>
          <a:p>
            <a:r>
              <a:rPr lang="en-US" sz="1400" dirty="0" smtClean="0"/>
              <a:t>* BPI France : Investment Arm of French Government </a:t>
            </a:r>
            <a:endParaRPr lang="en-US" sz="1400" dirty="0"/>
          </a:p>
        </p:txBody>
      </p:sp>
    </p:spTree>
    <p:extLst>
      <p:ext uri="{BB962C8B-B14F-4D97-AF65-F5344CB8AC3E}">
        <p14:creationId xmlns:p14="http://schemas.microsoft.com/office/powerpoint/2010/main" val="34694427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ce réservé du contenu 8"/>
          <p:cNvGraphicFramePr>
            <a:graphicFrameLocks noGrp="1"/>
          </p:cNvGraphicFramePr>
          <p:nvPr>
            <p:ph sz="half" idx="2"/>
            <p:extLst>
              <p:ext uri="{D42A27DB-BD31-4B8C-83A1-F6EECF244321}">
                <p14:modId xmlns:p14="http://schemas.microsoft.com/office/powerpoint/2010/main" val="2716246429"/>
              </p:ext>
            </p:extLst>
          </p:nvPr>
        </p:nvGraphicFramePr>
        <p:xfrm>
          <a:off x="630238" y="1853514"/>
          <a:ext cx="3868737" cy="45028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Espace réservé du contenu 10"/>
          <p:cNvGraphicFramePr>
            <a:graphicFrameLocks noGrp="1"/>
          </p:cNvGraphicFramePr>
          <p:nvPr>
            <p:ph sz="quarter" idx="4"/>
            <p:extLst>
              <p:ext uri="{D42A27DB-BD31-4B8C-83A1-F6EECF244321}">
                <p14:modId xmlns:p14="http://schemas.microsoft.com/office/powerpoint/2010/main" val="3465744843"/>
              </p:ext>
            </p:extLst>
          </p:nvPr>
        </p:nvGraphicFramePr>
        <p:xfrm>
          <a:off x="4739682" y="1921933"/>
          <a:ext cx="4076218" cy="4698003"/>
        </p:xfrm>
        <a:graphic>
          <a:graphicData uri="http://schemas.openxmlformats.org/drawingml/2006/chart">
            <c:chart xmlns:c="http://schemas.openxmlformats.org/drawingml/2006/chart" xmlns:r="http://schemas.openxmlformats.org/officeDocument/2006/relationships" r:id="rId4"/>
          </a:graphicData>
        </a:graphic>
      </p:graphicFrame>
      <p:sp>
        <p:nvSpPr>
          <p:cNvPr id="3" name="Espace réservé du numéro de diapositive 2"/>
          <p:cNvSpPr>
            <a:spLocks noGrp="1"/>
          </p:cNvSpPr>
          <p:nvPr>
            <p:ph type="sldNum" sz="quarter" idx="12"/>
          </p:nvPr>
        </p:nvSpPr>
        <p:spPr/>
        <p:txBody>
          <a:bodyPr/>
          <a:lstStyle/>
          <a:p>
            <a:fld id="{10F72897-C1E3-DB4B-9044-3B86E305D7F6}" type="slidenum">
              <a:rPr lang="fr-FR" smtClean="0"/>
              <a:pPr/>
              <a:t>13</a:t>
            </a:fld>
            <a:endParaRPr lang="fr-FR" dirty="0"/>
          </a:p>
        </p:txBody>
      </p:sp>
      <p:sp>
        <p:nvSpPr>
          <p:cNvPr id="13" name="Titre 1"/>
          <p:cNvSpPr txBox="1">
            <a:spLocks/>
          </p:cNvSpPr>
          <p:nvPr/>
        </p:nvSpPr>
        <p:spPr>
          <a:xfrm>
            <a:off x="177801" y="743585"/>
            <a:ext cx="6413499" cy="74136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400" b="0" i="0" u="sng" kern="1200">
                <a:solidFill>
                  <a:schemeClr val="tx1"/>
                </a:solidFill>
                <a:latin typeface="Helvetica Neue Thin" charset="0"/>
                <a:ea typeface="Helvetica Neue Thin" charset="0"/>
                <a:cs typeface="Helvetica Neue Thin" charset="0"/>
              </a:defRPr>
            </a:lvl1pPr>
          </a:lstStyle>
          <a:p>
            <a:r>
              <a:rPr lang="en-US" sz="3600" u="none" dirty="0" smtClean="0">
                <a:latin typeface="Source Sans Pro Light"/>
                <a:cs typeface="Source Sans Pro Light"/>
              </a:rPr>
              <a:t>Financing data 2015-2016:  620k€  </a:t>
            </a:r>
            <a:endParaRPr lang="en-US" sz="3600" u="none" dirty="0">
              <a:latin typeface="Source Sans Pro Light"/>
              <a:cs typeface="Source Sans Pro Light"/>
            </a:endParaRPr>
          </a:p>
        </p:txBody>
      </p:sp>
      <p:pic>
        <p:nvPicPr>
          <p:cNvPr id="6" name="Image 5"/>
          <p:cNvPicPr>
            <a:picLocks noChangeAspect="1"/>
          </p:cNvPicPr>
          <p:nvPr/>
        </p:nvPicPr>
        <p:blipFill>
          <a:blip r:embed="rId5"/>
          <a:stretch>
            <a:fillRect/>
          </a:stretch>
        </p:blipFill>
        <p:spPr>
          <a:xfrm>
            <a:off x="584586" y="6428619"/>
            <a:ext cx="7912100" cy="50800"/>
          </a:xfrm>
          <a:prstGeom prst="rect">
            <a:avLst/>
          </a:prstGeom>
        </p:spPr>
      </p:pic>
      <p:cxnSp>
        <p:nvCxnSpPr>
          <p:cNvPr id="5" name="Connecteur droit avec flèche 4"/>
          <p:cNvCxnSpPr/>
          <p:nvPr/>
        </p:nvCxnSpPr>
        <p:spPr>
          <a:xfrm>
            <a:off x="4259482" y="4016415"/>
            <a:ext cx="648000" cy="0"/>
          </a:xfrm>
          <a:prstGeom prst="straightConnector1">
            <a:avLst/>
          </a:prstGeom>
          <a:ln w="41275">
            <a:solidFill>
              <a:srgbClr val="5C73A9"/>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2154202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369756" y="5918199"/>
            <a:ext cx="2659194" cy="438151"/>
          </a:xfrm>
        </p:spPr>
        <p:txBody>
          <a:bodyPr>
            <a:normAutofit fontScale="92500"/>
          </a:bodyPr>
          <a:lstStyle/>
          <a:p>
            <a:pPr marL="285750">
              <a:buFontTx/>
              <a:buChar char="•"/>
            </a:pPr>
            <a:r>
              <a:rPr lang="en-US" sz="1000" dirty="0" smtClean="0">
                <a:latin typeface="Source Sans Pro"/>
                <a:cs typeface="Source Sans Pro"/>
              </a:rPr>
              <a:t>Source GFK : excluding second hand market </a:t>
            </a:r>
          </a:p>
          <a:p>
            <a:pPr marL="285750">
              <a:buFontTx/>
              <a:buChar char="•"/>
            </a:pPr>
            <a:r>
              <a:rPr lang="en-US" sz="1000" dirty="0" smtClean="0">
                <a:latin typeface="Source Sans Pro"/>
                <a:cs typeface="Source Sans Pro"/>
              </a:rPr>
              <a:t>*HC : Medium  + High  end = 50% total Market</a:t>
            </a:r>
          </a:p>
          <a:p>
            <a:pPr marL="285750">
              <a:buFontTx/>
              <a:buChar char="•"/>
            </a:pPr>
            <a:endParaRPr lang="en-US" sz="1000" dirty="0" smtClean="0">
              <a:latin typeface="Source Sans Pro"/>
              <a:cs typeface="Source Sans Pro"/>
            </a:endParaRPr>
          </a:p>
          <a:p>
            <a:pPr marL="114300" indent="0">
              <a:buNone/>
            </a:pPr>
            <a:endParaRPr lang="en-US" dirty="0" smtClean="0">
              <a:latin typeface="Source Sans Pro"/>
              <a:cs typeface="Source Sans Pro"/>
            </a:endParaRPr>
          </a:p>
          <a:p>
            <a:pPr marL="114300" indent="0">
              <a:buNone/>
            </a:pPr>
            <a:endParaRPr lang="en-US" dirty="0" smtClean="0">
              <a:latin typeface="Source Sans Pro"/>
              <a:cs typeface="Source Sans Pro"/>
            </a:endParaRPr>
          </a:p>
          <a:p>
            <a:pPr marL="114300" indent="0">
              <a:buNone/>
            </a:pPr>
            <a:endParaRPr lang="en-US" dirty="0" smtClean="0">
              <a:latin typeface="Source Sans Pro"/>
              <a:cs typeface="Source Sans Pro"/>
            </a:endParaRPr>
          </a:p>
          <a:p>
            <a:pPr marL="114300" indent="0">
              <a:buNone/>
            </a:pPr>
            <a:endParaRPr lang="en-US" dirty="0" smtClean="0">
              <a:latin typeface="Source Sans Pro"/>
              <a:cs typeface="Source Sans Pro"/>
            </a:endParaRPr>
          </a:p>
        </p:txBody>
      </p:sp>
      <p:sp>
        <p:nvSpPr>
          <p:cNvPr id="7" name="Espace réservé du contenu 6"/>
          <p:cNvSpPr>
            <a:spLocks noGrp="1"/>
          </p:cNvSpPr>
          <p:nvPr>
            <p:ph sz="half" idx="2"/>
          </p:nvPr>
        </p:nvSpPr>
        <p:spPr>
          <a:xfrm>
            <a:off x="4794250" y="2168935"/>
            <a:ext cx="3886200" cy="3988185"/>
          </a:xfrm>
        </p:spPr>
        <p:txBody>
          <a:bodyPr>
            <a:normAutofit fontScale="92500"/>
          </a:bodyPr>
          <a:lstStyle/>
          <a:p>
            <a:endParaRPr lang="en-US" sz="1800" dirty="0" smtClean="0">
              <a:latin typeface="Source Sans Pro"/>
              <a:cs typeface="Source Sans Pro"/>
            </a:endParaRPr>
          </a:p>
          <a:p>
            <a:endParaRPr lang="en-US" sz="1800" dirty="0" smtClean="0">
              <a:latin typeface="Source Sans Pro"/>
              <a:cs typeface="Source Sans Pro"/>
            </a:endParaRPr>
          </a:p>
          <a:p>
            <a:pPr marL="0" indent="0">
              <a:buNone/>
            </a:pPr>
            <a:r>
              <a:rPr lang="en-US" sz="1800" dirty="0" smtClean="0">
                <a:latin typeface="Source Sans Pro"/>
                <a:cs typeface="Source Sans Pro"/>
              </a:rPr>
              <a:t>	</a:t>
            </a:r>
          </a:p>
          <a:p>
            <a:pPr marL="0" indent="0">
              <a:buNone/>
            </a:pPr>
            <a:r>
              <a:rPr lang="en-US" sz="1800" dirty="0" smtClean="0">
                <a:latin typeface="Source Sans Pro"/>
                <a:cs typeface="Source Sans Pro"/>
              </a:rPr>
              <a:t>	Average Retail Price (Europe)</a:t>
            </a:r>
          </a:p>
          <a:p>
            <a:endParaRPr lang="en-US" sz="1800" dirty="0" smtClean="0">
              <a:latin typeface="Source Sans Pro"/>
              <a:cs typeface="Source Sans Pro"/>
            </a:endParaRPr>
          </a:p>
          <a:p>
            <a:endParaRPr lang="en-US" sz="1800" dirty="0" smtClean="0">
              <a:latin typeface="Source Sans Pro"/>
              <a:cs typeface="Source Sans Pro"/>
            </a:endParaRPr>
          </a:p>
          <a:p>
            <a:pPr marL="0" indent="0">
              <a:buNone/>
            </a:pPr>
            <a:endParaRPr lang="en-US" sz="1800" dirty="0" smtClean="0">
              <a:latin typeface="Source Sans Pro"/>
              <a:cs typeface="Source Sans Pro"/>
            </a:endParaRPr>
          </a:p>
          <a:p>
            <a:endParaRPr lang="en-US" sz="1800" dirty="0" smtClean="0">
              <a:latin typeface="Source Sans Pro"/>
              <a:cs typeface="Source Sans Pro"/>
            </a:endParaRPr>
          </a:p>
          <a:p>
            <a:endParaRPr lang="en-US" sz="1800" dirty="0" smtClean="0">
              <a:latin typeface="Source Sans Pro"/>
              <a:cs typeface="Source Sans Pro"/>
            </a:endParaRPr>
          </a:p>
          <a:p>
            <a:endParaRPr lang="en-US" sz="1800" dirty="0" smtClean="0">
              <a:latin typeface="Source Sans Pro"/>
              <a:cs typeface="Source Sans Pro"/>
            </a:endParaRPr>
          </a:p>
          <a:p>
            <a:endParaRPr lang="en-US" sz="1800" dirty="0">
              <a:latin typeface="Source Sans Pro"/>
              <a:cs typeface="Source Sans Pro"/>
            </a:endParaRPr>
          </a:p>
        </p:txBody>
      </p:sp>
      <p:sp>
        <p:nvSpPr>
          <p:cNvPr id="5" name="Espace réservé du pied de page 4"/>
          <p:cNvSpPr>
            <a:spLocks noGrp="1"/>
          </p:cNvSpPr>
          <p:nvPr>
            <p:ph type="ftr" sz="quarter" idx="11"/>
          </p:nvPr>
        </p:nvSpPr>
        <p:spPr>
          <a:prstGeom prst="rect">
            <a:avLst/>
          </a:prstGeom>
        </p:spPr>
        <p:txBody>
          <a:bodyPr/>
          <a:lstStyle/>
          <a:p>
            <a:r>
              <a:rPr lang="en-US" dirty="0" smtClean="0"/>
              <a:t> </a:t>
            </a:r>
            <a:endParaRPr lang="en-US" dirty="0"/>
          </a:p>
        </p:txBody>
      </p:sp>
      <p:sp>
        <p:nvSpPr>
          <p:cNvPr id="6" name="Espace réservé du numéro de diapositive 5"/>
          <p:cNvSpPr>
            <a:spLocks noGrp="1"/>
          </p:cNvSpPr>
          <p:nvPr>
            <p:ph type="sldNum" sz="quarter" idx="12"/>
          </p:nvPr>
        </p:nvSpPr>
        <p:spPr/>
        <p:txBody>
          <a:bodyPr/>
          <a:lstStyle/>
          <a:p>
            <a:fld id="{00E9C4DF-9C5D-B148-A1DB-FDA44F949E60}" type="slidenum">
              <a:rPr lang="en-US" smtClean="0"/>
              <a:pPr/>
              <a:t>14</a:t>
            </a:fld>
            <a:endParaRPr lang="en-US" dirty="0"/>
          </a:p>
        </p:txBody>
      </p:sp>
      <p:sp>
        <p:nvSpPr>
          <p:cNvPr id="9" name="Titre 1"/>
          <p:cNvSpPr txBox="1">
            <a:spLocks/>
          </p:cNvSpPr>
          <p:nvPr/>
        </p:nvSpPr>
        <p:spPr>
          <a:xfrm>
            <a:off x="495301" y="743585"/>
            <a:ext cx="7361958" cy="74136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400" b="0" i="0" u="sng" kern="1200">
                <a:solidFill>
                  <a:schemeClr val="tx1"/>
                </a:solidFill>
                <a:latin typeface="Helvetica Neue Thin" charset="0"/>
                <a:ea typeface="Helvetica Neue Thin" charset="0"/>
                <a:cs typeface="Helvetica Neue Thin" charset="0"/>
              </a:defRPr>
            </a:lvl1pPr>
          </a:lstStyle>
          <a:p>
            <a:r>
              <a:rPr lang="en-US" sz="2900" u="none" dirty="0" smtClean="0">
                <a:latin typeface="Source Sans Pro"/>
                <a:cs typeface="Source Sans Pro"/>
              </a:rPr>
              <a:t>Geographic and sales targets for 2018 </a:t>
            </a:r>
            <a:endParaRPr lang="en-US" sz="2900" u="none" dirty="0">
              <a:latin typeface="Source Sans Pro"/>
              <a:cs typeface="Source Sans Pro"/>
            </a:endParaRPr>
          </a:p>
        </p:txBody>
      </p:sp>
      <p:graphicFrame>
        <p:nvGraphicFramePr>
          <p:cNvPr id="2" name="Tableau 1"/>
          <p:cNvGraphicFramePr>
            <a:graphicFrameLocks noGrp="1"/>
          </p:cNvGraphicFramePr>
          <p:nvPr>
            <p:extLst>
              <p:ext uri="{D42A27DB-BD31-4B8C-83A1-F6EECF244321}">
                <p14:modId xmlns:p14="http://schemas.microsoft.com/office/powerpoint/2010/main" val="69076795"/>
              </p:ext>
            </p:extLst>
          </p:nvPr>
        </p:nvGraphicFramePr>
        <p:xfrm>
          <a:off x="4660900" y="3581399"/>
          <a:ext cx="4356102" cy="1200683"/>
        </p:xfrm>
        <a:graphic>
          <a:graphicData uri="http://schemas.openxmlformats.org/drawingml/2006/table">
            <a:tbl>
              <a:tblPr firstRow="1" bandRow="1">
                <a:tableStyleId>{5C22544A-7EE6-4342-B048-85BDC9FD1C3A}</a:tableStyleId>
              </a:tblPr>
              <a:tblGrid>
                <a:gridCol w="923624"/>
                <a:gridCol w="1082976"/>
                <a:gridCol w="1117600"/>
                <a:gridCol w="1231902"/>
              </a:tblGrid>
              <a:tr h="332466">
                <a:tc>
                  <a:txBody>
                    <a:bodyPr/>
                    <a:lstStyle/>
                    <a:p>
                      <a:pPr algn="r"/>
                      <a:r>
                        <a:rPr lang="fr-FR" sz="1200" b="0" dirty="0" smtClean="0">
                          <a:latin typeface="Source Sans Pro"/>
                          <a:cs typeface="Source Sans Pro"/>
                        </a:rPr>
                        <a:t>In €</a:t>
                      </a:r>
                      <a:endParaRPr lang="fr-FR" sz="1200" b="0" dirty="0">
                        <a:latin typeface="Source Sans Pro"/>
                        <a:cs typeface="Source Sans Pro"/>
                      </a:endParaRPr>
                    </a:p>
                  </a:txBody>
                  <a:tcPr marL="83966" marR="83966" marT="41983" marB="41983">
                    <a:solidFill>
                      <a:srgbClr val="5C73A9"/>
                    </a:solidFill>
                  </a:tcPr>
                </a:tc>
                <a:tc>
                  <a:txBody>
                    <a:bodyPr/>
                    <a:lstStyle/>
                    <a:p>
                      <a:pPr algn="l"/>
                      <a:r>
                        <a:rPr lang="fr-FR" sz="1200" b="0" dirty="0" smtClean="0">
                          <a:latin typeface="Source Sans Pro"/>
                          <a:cs typeface="Source Sans Pro"/>
                        </a:rPr>
                        <a:t>Medium  Price</a:t>
                      </a:r>
                      <a:endParaRPr lang="fr-FR" sz="1200" b="0" dirty="0">
                        <a:latin typeface="Source Sans Pro"/>
                        <a:cs typeface="Source Sans Pro"/>
                      </a:endParaRPr>
                    </a:p>
                  </a:txBody>
                  <a:tcPr marL="83966" marR="83966" marT="41983" marB="41983">
                    <a:solidFill>
                      <a:srgbClr val="5C73A9"/>
                    </a:solidFill>
                  </a:tcPr>
                </a:tc>
                <a:tc>
                  <a:txBody>
                    <a:bodyPr/>
                    <a:lstStyle/>
                    <a:p>
                      <a:pPr algn="ctr"/>
                      <a:r>
                        <a:rPr lang="fr-FR" sz="1200" b="0" dirty="0" smtClean="0">
                          <a:latin typeface="Source Sans Pro"/>
                          <a:cs typeface="Source Sans Pro"/>
                        </a:rPr>
                        <a:t>High End Price</a:t>
                      </a:r>
                      <a:endParaRPr lang="fr-FR" sz="1200" b="0" dirty="0">
                        <a:latin typeface="Source Sans Pro"/>
                        <a:cs typeface="Source Sans Pro"/>
                      </a:endParaRPr>
                    </a:p>
                  </a:txBody>
                  <a:tcPr marL="83966" marR="83966" marT="41983" marB="41983">
                    <a:solidFill>
                      <a:srgbClr val="5C73A9"/>
                    </a:solidFill>
                  </a:tcPr>
                </a:tc>
                <a:tc>
                  <a:txBody>
                    <a:bodyPr/>
                    <a:lstStyle/>
                    <a:p>
                      <a:pPr algn="ctr"/>
                      <a:r>
                        <a:rPr lang="en-US" sz="1200" b="0" noProof="0" dirty="0" smtClean="0">
                          <a:latin typeface="Source Sans Pro"/>
                          <a:cs typeface="Source Sans Pro"/>
                        </a:rPr>
                        <a:t>Bluebeep Price</a:t>
                      </a:r>
                      <a:endParaRPr lang="en-US" sz="1200" b="0" noProof="0" dirty="0">
                        <a:latin typeface="Source Sans Pro"/>
                        <a:cs typeface="Source Sans Pro"/>
                      </a:endParaRPr>
                    </a:p>
                  </a:txBody>
                  <a:tcPr marL="83966" marR="83966" marT="41983" marB="41983">
                    <a:solidFill>
                      <a:srgbClr val="5C73A9"/>
                    </a:solidFill>
                  </a:tcPr>
                </a:tc>
              </a:tr>
              <a:tr h="535751">
                <a:tc>
                  <a:txBody>
                    <a:bodyPr/>
                    <a:lstStyle/>
                    <a:p>
                      <a:r>
                        <a:rPr lang="fr-FR" sz="1200" b="0" dirty="0" smtClean="0">
                          <a:latin typeface="Source Sans Pro"/>
                          <a:cs typeface="Source Sans Pro"/>
                        </a:rPr>
                        <a:t>Car</a:t>
                      </a:r>
                      <a:r>
                        <a:rPr lang="fr-FR" sz="1200" b="0" baseline="0" dirty="0" smtClean="0">
                          <a:latin typeface="Source Sans Pro"/>
                          <a:cs typeface="Source Sans Pro"/>
                        </a:rPr>
                        <a:t> Seat</a:t>
                      </a:r>
                    </a:p>
                    <a:p>
                      <a:r>
                        <a:rPr lang="fr-FR" sz="1200" b="0" baseline="0" dirty="0" smtClean="0">
                          <a:latin typeface="Source Sans Pro"/>
                          <a:cs typeface="Source Sans Pro"/>
                        </a:rPr>
                        <a:t>Group 0-1</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120</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350</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CS Guardian</a:t>
                      </a:r>
                      <a:r>
                        <a:rPr lang="fr-FR" sz="1200" b="0" baseline="0" dirty="0" smtClean="0">
                          <a:latin typeface="Source Sans Pro"/>
                          <a:cs typeface="Source Sans Pro"/>
                        </a:rPr>
                        <a:t>  </a:t>
                      </a:r>
                      <a:r>
                        <a:rPr lang="fr-FR" sz="1200" b="0" dirty="0" smtClean="0">
                          <a:latin typeface="Source Sans Pro"/>
                          <a:cs typeface="Source Sans Pro"/>
                        </a:rPr>
                        <a:t>90</a:t>
                      </a:r>
                    </a:p>
                    <a:p>
                      <a:pPr algn="ctr"/>
                      <a:r>
                        <a:rPr lang="fr-FR" sz="1200" b="0" dirty="0" smtClean="0">
                          <a:latin typeface="Source Sans Pro"/>
                          <a:cs typeface="Source Sans Pro"/>
                        </a:rPr>
                        <a:t>CS </a:t>
                      </a:r>
                      <a:r>
                        <a:rPr lang="en-US" sz="1200" b="0" noProof="0" dirty="0" smtClean="0">
                          <a:latin typeface="Source Sans Pro"/>
                          <a:cs typeface="Source Sans Pro"/>
                        </a:rPr>
                        <a:t>Checker    </a:t>
                      </a:r>
                      <a:r>
                        <a:rPr lang="fr-FR" sz="1200" b="0" dirty="0" smtClean="0">
                          <a:latin typeface="Source Sans Pro"/>
                          <a:cs typeface="Source Sans Pro"/>
                        </a:rPr>
                        <a:t>40</a:t>
                      </a:r>
                      <a:endParaRPr lang="fr-FR" sz="1200" b="0" dirty="0">
                        <a:latin typeface="Source Sans Pro"/>
                        <a:cs typeface="Source Sans Pro"/>
                      </a:endParaRPr>
                    </a:p>
                  </a:txBody>
                  <a:tcPr marL="83966" marR="83966" marT="41983" marB="41983"/>
                </a:tc>
              </a:tr>
              <a:tr h="332466">
                <a:tc>
                  <a:txBody>
                    <a:bodyPr/>
                    <a:lstStyle/>
                    <a:p>
                      <a:r>
                        <a:rPr lang="fr-FR" sz="1200" b="0" dirty="0" smtClean="0">
                          <a:latin typeface="Source Sans Pro"/>
                          <a:cs typeface="Source Sans Pro"/>
                        </a:rPr>
                        <a:t>High Chair</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80</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250</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HC Guardian</a:t>
                      </a:r>
                      <a:r>
                        <a:rPr lang="fr-FR" sz="1200" b="0" baseline="0" dirty="0" smtClean="0">
                          <a:latin typeface="Source Sans Pro"/>
                          <a:cs typeface="Source Sans Pro"/>
                        </a:rPr>
                        <a:t> </a:t>
                      </a:r>
                      <a:r>
                        <a:rPr lang="fr-FR" sz="1200" b="0" dirty="0" smtClean="0">
                          <a:latin typeface="Source Sans Pro"/>
                          <a:cs typeface="Source Sans Pro"/>
                        </a:rPr>
                        <a:t>80</a:t>
                      </a:r>
                      <a:endParaRPr lang="fr-FR" sz="1200" b="0" dirty="0">
                        <a:latin typeface="Source Sans Pro"/>
                        <a:cs typeface="Source Sans Pro"/>
                      </a:endParaRPr>
                    </a:p>
                  </a:txBody>
                  <a:tcPr marL="83966" marR="83966" marT="41983" marB="41983"/>
                </a:tc>
              </a:tr>
            </a:tbl>
          </a:graphicData>
        </a:graphic>
      </p:graphicFrame>
      <p:pic>
        <p:nvPicPr>
          <p:cNvPr id="10" name="Image 9"/>
          <p:cNvPicPr>
            <a:picLocks noChangeAspect="1"/>
          </p:cNvPicPr>
          <p:nvPr/>
        </p:nvPicPr>
        <p:blipFill>
          <a:blip r:embed="rId3"/>
          <a:stretch>
            <a:fillRect/>
          </a:stretch>
        </p:blipFill>
        <p:spPr>
          <a:xfrm>
            <a:off x="584586" y="6428619"/>
            <a:ext cx="7912100" cy="50800"/>
          </a:xfrm>
          <a:prstGeom prst="rect">
            <a:avLst/>
          </a:prstGeom>
        </p:spPr>
      </p:pic>
      <p:graphicFrame>
        <p:nvGraphicFramePr>
          <p:cNvPr id="12" name="Tableau 11"/>
          <p:cNvGraphicFramePr>
            <a:graphicFrameLocks noGrp="1"/>
          </p:cNvGraphicFramePr>
          <p:nvPr>
            <p:extLst>
              <p:ext uri="{D42A27DB-BD31-4B8C-83A1-F6EECF244321}">
                <p14:modId xmlns:p14="http://schemas.microsoft.com/office/powerpoint/2010/main" val="2098659060"/>
              </p:ext>
            </p:extLst>
          </p:nvPr>
        </p:nvGraphicFramePr>
        <p:xfrm>
          <a:off x="148830" y="2356241"/>
          <a:ext cx="4410470" cy="1116328"/>
        </p:xfrm>
        <a:graphic>
          <a:graphicData uri="http://schemas.openxmlformats.org/drawingml/2006/table">
            <a:tbl>
              <a:tblPr firstRow="1" bandRow="1">
                <a:tableStyleId>{5C22544A-7EE6-4342-B048-85BDC9FD1C3A}</a:tableStyleId>
              </a:tblPr>
              <a:tblGrid>
                <a:gridCol w="1215769"/>
                <a:gridCol w="1213250"/>
                <a:gridCol w="988191"/>
                <a:gridCol w="993260"/>
              </a:tblGrid>
              <a:tr h="279082">
                <a:tc>
                  <a:txBody>
                    <a:bodyPr/>
                    <a:lstStyle/>
                    <a:p>
                      <a:pPr algn="r"/>
                      <a:r>
                        <a:rPr lang="fr-FR" sz="1200" b="0" dirty="0" smtClean="0">
                          <a:latin typeface="Source Sans Pro"/>
                          <a:cs typeface="Source Sans Pro"/>
                        </a:rPr>
                        <a:t>In k </a:t>
                      </a:r>
                      <a:r>
                        <a:rPr lang="en-US" sz="1200" b="0" noProof="0" dirty="0" smtClean="0">
                          <a:latin typeface="Source Sans Pro"/>
                          <a:cs typeface="Source Sans Pro"/>
                        </a:rPr>
                        <a:t>units/yr</a:t>
                      </a:r>
                      <a:endParaRPr lang="en-US" sz="1200" b="0" noProof="0" dirty="0">
                        <a:latin typeface="Source Sans Pro"/>
                        <a:cs typeface="Source Sans Pro"/>
                      </a:endParaRPr>
                    </a:p>
                  </a:txBody>
                  <a:tcPr marL="83966" marR="83966" marT="41983" marB="41983">
                    <a:solidFill>
                      <a:srgbClr val="5C73A9"/>
                    </a:solidFill>
                  </a:tcPr>
                </a:tc>
                <a:tc>
                  <a:txBody>
                    <a:bodyPr/>
                    <a:lstStyle/>
                    <a:p>
                      <a:pPr algn="ctr"/>
                      <a:r>
                        <a:rPr lang="fr-FR" sz="1200" b="0" dirty="0" smtClean="0">
                          <a:latin typeface="Source Sans Pro"/>
                          <a:cs typeface="Source Sans Pro"/>
                        </a:rPr>
                        <a:t>Europe</a:t>
                      </a:r>
                      <a:endParaRPr lang="fr-FR" sz="1200" b="0" dirty="0">
                        <a:latin typeface="Source Sans Pro"/>
                        <a:cs typeface="Source Sans Pro"/>
                      </a:endParaRPr>
                    </a:p>
                  </a:txBody>
                  <a:tcPr marL="83966" marR="83966" marT="41983" marB="41983">
                    <a:solidFill>
                      <a:srgbClr val="5C73A9"/>
                    </a:solidFill>
                  </a:tcPr>
                </a:tc>
                <a:tc>
                  <a:txBody>
                    <a:bodyPr/>
                    <a:lstStyle/>
                    <a:p>
                      <a:pPr algn="ctr"/>
                      <a:r>
                        <a:rPr lang="fr-FR" sz="1200" b="0" dirty="0" smtClean="0">
                          <a:latin typeface="Source Sans Pro"/>
                          <a:cs typeface="Source Sans Pro"/>
                        </a:rPr>
                        <a:t>China &amp; USA</a:t>
                      </a:r>
                      <a:endParaRPr lang="fr-FR" sz="1200" b="0" dirty="0">
                        <a:latin typeface="Source Sans Pro"/>
                        <a:cs typeface="Source Sans Pro"/>
                      </a:endParaRPr>
                    </a:p>
                  </a:txBody>
                  <a:tcPr marL="83966" marR="83966" marT="41983" marB="41983">
                    <a:solidFill>
                      <a:srgbClr val="5C73A9"/>
                    </a:solidFill>
                  </a:tcPr>
                </a:tc>
                <a:tc>
                  <a:txBody>
                    <a:bodyPr/>
                    <a:lstStyle/>
                    <a:p>
                      <a:pPr algn="ctr"/>
                      <a:r>
                        <a:rPr lang="en-US" sz="1200" b="0" noProof="0" dirty="0" smtClean="0">
                          <a:latin typeface="Source Sans Pro"/>
                          <a:cs typeface="Source Sans Pro"/>
                        </a:rPr>
                        <a:t>Total</a:t>
                      </a:r>
                      <a:endParaRPr lang="en-US" sz="1200" b="0" noProof="0" dirty="0">
                        <a:latin typeface="Source Sans Pro"/>
                        <a:cs typeface="Source Sans Pro"/>
                      </a:endParaRPr>
                    </a:p>
                  </a:txBody>
                  <a:tcPr marL="83966" marR="83966" marT="41983" marB="41983">
                    <a:solidFill>
                      <a:srgbClr val="5C73A9"/>
                    </a:solidFill>
                  </a:tcPr>
                </a:tc>
              </a:tr>
              <a:tr h="279082">
                <a:tc>
                  <a:txBody>
                    <a:bodyPr/>
                    <a:lstStyle/>
                    <a:p>
                      <a:pPr algn="r"/>
                      <a:r>
                        <a:rPr lang="fr-FR" sz="1200" b="0" dirty="0" smtClean="0">
                          <a:latin typeface="Source Sans Pro"/>
                          <a:cs typeface="Source Sans Pro"/>
                        </a:rPr>
                        <a:t>Car Seat </a:t>
                      </a:r>
                      <a:r>
                        <a:rPr lang="en-US" sz="1200" b="0" noProof="0" dirty="0" smtClean="0">
                          <a:latin typeface="Source Sans Pro"/>
                          <a:cs typeface="Source Sans Pro"/>
                        </a:rPr>
                        <a:t>Market   </a:t>
                      </a:r>
                      <a:r>
                        <a:rPr lang="en-US" sz="1200" b="0" baseline="0" noProof="0" dirty="0" smtClean="0">
                          <a:latin typeface="Source Sans Pro"/>
                          <a:cs typeface="Source Sans Pro"/>
                        </a:rPr>
                        <a:t> </a:t>
                      </a:r>
                      <a:endParaRPr lang="en-US" sz="1200" b="0" noProof="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2200</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4300</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6500</a:t>
                      </a:r>
                      <a:endParaRPr lang="fr-FR" sz="1200" b="0" dirty="0">
                        <a:latin typeface="Source Sans Pro"/>
                        <a:cs typeface="Source Sans Pro"/>
                      </a:endParaRPr>
                    </a:p>
                  </a:txBody>
                  <a:tcPr marL="83966" marR="83966" marT="41983" marB="41983"/>
                </a:tc>
              </a:tr>
              <a:tr h="279082">
                <a:tc>
                  <a:txBody>
                    <a:bodyPr/>
                    <a:lstStyle/>
                    <a:p>
                      <a:pPr algn="r"/>
                      <a:r>
                        <a:rPr lang="fr-FR" sz="1200" b="0" baseline="0" dirty="0" smtClean="0">
                          <a:latin typeface="Source Sans Pro"/>
                          <a:cs typeface="Source Sans Pro"/>
                        </a:rPr>
                        <a:t>Sales  2018 </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60</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55</a:t>
                      </a:r>
                    </a:p>
                  </a:txBody>
                  <a:tcPr marL="83966" marR="83966" marT="41983" marB="41983"/>
                </a:tc>
                <a:tc>
                  <a:txBody>
                    <a:bodyPr/>
                    <a:lstStyle/>
                    <a:p>
                      <a:pPr algn="ctr"/>
                      <a:r>
                        <a:rPr lang="fr-FR" sz="1200" b="0" dirty="0" smtClean="0">
                          <a:latin typeface="Source Sans Pro"/>
                          <a:cs typeface="Source Sans Pro"/>
                        </a:rPr>
                        <a:t>115</a:t>
                      </a:r>
                      <a:endParaRPr lang="fr-FR" sz="1200" b="0" dirty="0">
                        <a:latin typeface="Source Sans Pro"/>
                        <a:cs typeface="Source Sans Pro"/>
                      </a:endParaRPr>
                    </a:p>
                  </a:txBody>
                  <a:tcPr marL="83966" marR="83966" marT="41983" marB="41983"/>
                </a:tc>
              </a:tr>
              <a:tr h="279082">
                <a:tc>
                  <a:txBody>
                    <a:bodyPr/>
                    <a:lstStyle/>
                    <a:p>
                      <a:pPr algn="r"/>
                      <a:r>
                        <a:rPr lang="fr-FR" sz="1200" b="0" dirty="0" smtClean="0">
                          <a:latin typeface="Source Sans Pro"/>
                          <a:cs typeface="Source Sans Pro"/>
                        </a:rPr>
                        <a:t>%</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2.7%</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1.2%</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1.7%</a:t>
                      </a:r>
                      <a:endParaRPr lang="fr-FR" sz="1200" b="0" dirty="0">
                        <a:latin typeface="Source Sans Pro"/>
                        <a:cs typeface="Source Sans Pro"/>
                      </a:endParaRPr>
                    </a:p>
                  </a:txBody>
                  <a:tcPr marL="83966" marR="83966" marT="41983" marB="41983"/>
                </a:tc>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2509499900"/>
              </p:ext>
            </p:extLst>
          </p:nvPr>
        </p:nvGraphicFramePr>
        <p:xfrm>
          <a:off x="148831" y="4515338"/>
          <a:ext cx="4316768" cy="1116328"/>
        </p:xfrm>
        <a:graphic>
          <a:graphicData uri="http://schemas.openxmlformats.org/drawingml/2006/table">
            <a:tbl>
              <a:tblPr firstRow="1" bandRow="1">
                <a:tableStyleId>{5C22544A-7EE6-4342-B048-85BDC9FD1C3A}</a:tableStyleId>
              </a:tblPr>
              <a:tblGrid>
                <a:gridCol w="1462989"/>
                <a:gridCol w="861321"/>
                <a:gridCol w="1027643"/>
                <a:gridCol w="964815"/>
              </a:tblGrid>
              <a:tr h="279082">
                <a:tc>
                  <a:txBody>
                    <a:bodyPr/>
                    <a:lstStyle/>
                    <a:p>
                      <a:pPr algn="r"/>
                      <a:r>
                        <a:rPr lang="fr-FR" sz="1200" b="0" dirty="0" smtClean="0">
                          <a:latin typeface="Source Sans Pro"/>
                          <a:cs typeface="Source Sans Pro"/>
                        </a:rPr>
                        <a:t>In k </a:t>
                      </a:r>
                      <a:r>
                        <a:rPr lang="en-US" sz="1200" b="0" noProof="0" dirty="0" smtClean="0">
                          <a:latin typeface="Source Sans Pro"/>
                          <a:cs typeface="Source Sans Pro"/>
                        </a:rPr>
                        <a:t>units/yr</a:t>
                      </a:r>
                    </a:p>
                  </a:txBody>
                  <a:tcPr marL="83966" marR="83966" marT="41983" marB="41983">
                    <a:solidFill>
                      <a:srgbClr val="5C73A9"/>
                    </a:solidFill>
                  </a:tcPr>
                </a:tc>
                <a:tc>
                  <a:txBody>
                    <a:bodyPr/>
                    <a:lstStyle/>
                    <a:p>
                      <a:pPr algn="ctr"/>
                      <a:r>
                        <a:rPr lang="fr-FR" sz="1200" b="0" dirty="0" smtClean="0">
                          <a:latin typeface="Source Sans Pro"/>
                          <a:cs typeface="Source Sans Pro"/>
                        </a:rPr>
                        <a:t>Europe</a:t>
                      </a:r>
                      <a:endParaRPr lang="fr-FR" sz="1200" b="0" dirty="0">
                        <a:latin typeface="Source Sans Pro"/>
                        <a:cs typeface="Source Sans Pro"/>
                      </a:endParaRPr>
                    </a:p>
                  </a:txBody>
                  <a:tcPr marL="83966" marR="83966" marT="41983" marB="41983">
                    <a:solidFill>
                      <a:srgbClr val="5C73A9"/>
                    </a:solidFill>
                  </a:tcPr>
                </a:tc>
                <a:tc>
                  <a:txBody>
                    <a:bodyPr/>
                    <a:lstStyle/>
                    <a:p>
                      <a:pPr algn="ctr"/>
                      <a:r>
                        <a:rPr lang="fr-FR" sz="1200" b="0" dirty="0" smtClean="0">
                          <a:latin typeface="Source Sans Pro"/>
                          <a:cs typeface="Source Sans Pro"/>
                        </a:rPr>
                        <a:t>China &amp; USA</a:t>
                      </a:r>
                      <a:endParaRPr lang="fr-FR" sz="1200" b="0" dirty="0">
                        <a:latin typeface="Source Sans Pro"/>
                        <a:cs typeface="Source Sans Pro"/>
                      </a:endParaRPr>
                    </a:p>
                  </a:txBody>
                  <a:tcPr marL="83966" marR="83966" marT="41983" marB="41983">
                    <a:solidFill>
                      <a:srgbClr val="5C73A9"/>
                    </a:solidFill>
                  </a:tcPr>
                </a:tc>
                <a:tc>
                  <a:txBody>
                    <a:bodyPr/>
                    <a:lstStyle/>
                    <a:p>
                      <a:pPr algn="ctr"/>
                      <a:r>
                        <a:rPr lang="en-US" sz="1200" b="0" noProof="0" dirty="0" smtClean="0">
                          <a:latin typeface="Source Sans Pro"/>
                          <a:cs typeface="Source Sans Pro"/>
                        </a:rPr>
                        <a:t>Total</a:t>
                      </a:r>
                      <a:endParaRPr lang="en-US" sz="1200" b="0" noProof="0" dirty="0">
                        <a:latin typeface="Source Sans Pro"/>
                        <a:cs typeface="Source Sans Pro"/>
                      </a:endParaRPr>
                    </a:p>
                  </a:txBody>
                  <a:tcPr marL="83966" marR="83966" marT="41983" marB="41983">
                    <a:solidFill>
                      <a:srgbClr val="5C73A9"/>
                    </a:solidFill>
                  </a:tcPr>
                </a:tc>
              </a:tr>
              <a:tr h="279082">
                <a:tc>
                  <a:txBody>
                    <a:bodyPr/>
                    <a:lstStyle/>
                    <a:p>
                      <a:pPr algn="r"/>
                      <a:r>
                        <a:rPr lang="fr-FR" sz="1200" b="0" dirty="0" smtClean="0">
                          <a:latin typeface="Source Sans Pro"/>
                          <a:cs typeface="Source Sans Pro"/>
                        </a:rPr>
                        <a:t>High Chair </a:t>
                      </a:r>
                      <a:r>
                        <a:rPr lang="en-US" sz="1200" b="0" noProof="0" dirty="0" smtClean="0">
                          <a:latin typeface="Source Sans Pro"/>
                          <a:cs typeface="Source Sans Pro"/>
                        </a:rPr>
                        <a:t>Market</a:t>
                      </a:r>
                      <a:r>
                        <a:rPr lang="en-US" sz="1200" b="0" baseline="0" noProof="0" dirty="0" smtClean="0">
                          <a:latin typeface="Source Sans Pro"/>
                          <a:cs typeface="Source Sans Pro"/>
                        </a:rPr>
                        <a:t> </a:t>
                      </a:r>
                      <a:r>
                        <a:rPr lang="en-US" sz="1200" b="0" noProof="0" dirty="0" smtClean="0">
                          <a:latin typeface="Source Sans Pro"/>
                          <a:cs typeface="Source Sans Pro"/>
                        </a:rPr>
                        <a:t>*</a:t>
                      </a:r>
                      <a:endParaRPr lang="en-US" sz="1200" b="0" noProof="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1200</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2300</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3500</a:t>
                      </a:r>
                      <a:endParaRPr lang="fr-FR" sz="1200" b="0" dirty="0">
                        <a:latin typeface="Source Sans Pro"/>
                        <a:cs typeface="Source Sans Pro"/>
                      </a:endParaRPr>
                    </a:p>
                  </a:txBody>
                  <a:tcPr marL="83966" marR="83966" marT="41983" marB="41983"/>
                </a:tc>
              </a:tr>
              <a:tr h="279082">
                <a:tc>
                  <a:txBody>
                    <a:bodyPr/>
                    <a:lstStyle/>
                    <a:p>
                      <a:pPr algn="r"/>
                      <a:r>
                        <a:rPr lang="fr-FR" sz="1200" b="0" baseline="0" dirty="0" smtClean="0">
                          <a:latin typeface="Source Sans Pro"/>
                          <a:cs typeface="Source Sans Pro"/>
                        </a:rPr>
                        <a:t>Sales 2018 </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25</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15</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40</a:t>
                      </a:r>
                      <a:endParaRPr lang="fr-FR" sz="1200" b="0" dirty="0">
                        <a:latin typeface="Source Sans Pro"/>
                        <a:cs typeface="Source Sans Pro"/>
                      </a:endParaRPr>
                    </a:p>
                  </a:txBody>
                  <a:tcPr marL="83966" marR="83966" marT="41983" marB="41983"/>
                </a:tc>
              </a:tr>
              <a:tr h="279082">
                <a:tc>
                  <a:txBody>
                    <a:bodyPr/>
                    <a:lstStyle/>
                    <a:p>
                      <a:pPr algn="r"/>
                      <a:r>
                        <a:rPr lang="fr-FR" sz="1200" b="0" dirty="0" smtClean="0">
                          <a:latin typeface="Source Sans Pro"/>
                          <a:cs typeface="Source Sans Pro"/>
                        </a:rPr>
                        <a:t>%</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2.0%</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0.6%</a:t>
                      </a:r>
                      <a:endParaRPr lang="fr-FR" sz="1200" b="0" dirty="0">
                        <a:latin typeface="Source Sans Pro"/>
                        <a:cs typeface="Source Sans Pro"/>
                      </a:endParaRPr>
                    </a:p>
                  </a:txBody>
                  <a:tcPr marL="83966" marR="83966" marT="41983" marB="41983"/>
                </a:tc>
                <a:tc>
                  <a:txBody>
                    <a:bodyPr/>
                    <a:lstStyle/>
                    <a:p>
                      <a:pPr algn="ctr"/>
                      <a:r>
                        <a:rPr lang="fr-FR" sz="1200" b="0" dirty="0" smtClean="0">
                          <a:latin typeface="Source Sans Pro"/>
                          <a:cs typeface="Source Sans Pro"/>
                        </a:rPr>
                        <a:t>1.1%</a:t>
                      </a:r>
                      <a:endParaRPr lang="fr-FR" sz="1200" b="0" dirty="0">
                        <a:latin typeface="Source Sans Pro"/>
                        <a:cs typeface="Source Sans Pro"/>
                      </a:endParaRPr>
                    </a:p>
                  </a:txBody>
                  <a:tcPr marL="83966" marR="83966" marT="41983" marB="41983"/>
                </a:tc>
              </a:tr>
            </a:tbl>
          </a:graphicData>
        </a:graphic>
      </p:graphicFrame>
      <p:sp>
        <p:nvSpPr>
          <p:cNvPr id="14" name="Rectangle 13"/>
          <p:cNvSpPr>
            <a:spLocks noChangeArrowheads="1"/>
          </p:cNvSpPr>
          <p:nvPr/>
        </p:nvSpPr>
        <p:spPr bwMode="auto">
          <a:xfrm>
            <a:off x="749300" y="1955800"/>
            <a:ext cx="3276600" cy="400441"/>
          </a:xfrm>
          <a:prstGeom prst="rect">
            <a:avLst/>
          </a:prstGeom>
          <a:solidFill>
            <a:schemeClr val="bg2"/>
          </a:solidFill>
          <a:ln w="9525">
            <a:noFill/>
            <a:miter lim="800000"/>
            <a:headEnd/>
            <a:tailEnd/>
          </a:ln>
        </p:spPr>
        <p:txBody>
          <a:bodyPr lIns="0" tIns="46800" rIns="0" bIns="46800" anchor="ctr"/>
          <a:lstStyle/>
          <a:p>
            <a:pPr algn="ctr">
              <a:defRPr/>
            </a:pPr>
            <a:r>
              <a:rPr lang="en-US" sz="1400" dirty="0" smtClean="0">
                <a:solidFill>
                  <a:srgbClr val="000090"/>
                </a:solidFill>
                <a:latin typeface="Helvetica Neue Thin" charset="0"/>
                <a:ea typeface="Helvetica Neue Thin" charset="0"/>
                <a:cs typeface="Helvetica Neue Thin" charset="0"/>
              </a:rPr>
              <a:t>Car Seat Guardian and Checker </a:t>
            </a:r>
            <a:endParaRPr lang="en-US" sz="1400" dirty="0">
              <a:solidFill>
                <a:srgbClr val="000090"/>
              </a:solidFill>
              <a:latin typeface="Helvetica Neue Thin" charset="0"/>
              <a:ea typeface="Helvetica Neue Thin" charset="0"/>
              <a:cs typeface="Helvetica Neue Thin" charset="0"/>
            </a:endParaRPr>
          </a:p>
        </p:txBody>
      </p:sp>
      <p:sp>
        <p:nvSpPr>
          <p:cNvPr id="15" name="Rectangle 14"/>
          <p:cNvSpPr>
            <a:spLocks noChangeArrowheads="1"/>
          </p:cNvSpPr>
          <p:nvPr/>
        </p:nvSpPr>
        <p:spPr bwMode="auto">
          <a:xfrm>
            <a:off x="749300" y="4165600"/>
            <a:ext cx="3276600" cy="349738"/>
          </a:xfrm>
          <a:prstGeom prst="rect">
            <a:avLst/>
          </a:prstGeom>
          <a:solidFill>
            <a:schemeClr val="bg2"/>
          </a:solidFill>
          <a:ln w="9525">
            <a:noFill/>
            <a:miter lim="800000"/>
            <a:headEnd/>
            <a:tailEnd/>
          </a:ln>
        </p:spPr>
        <p:txBody>
          <a:bodyPr lIns="0" tIns="46800" rIns="0" bIns="46800" anchor="ctr"/>
          <a:lstStyle/>
          <a:p>
            <a:pPr algn="ctr">
              <a:defRPr/>
            </a:pPr>
            <a:r>
              <a:rPr lang="en-US" sz="1400" dirty="0" smtClean="0">
                <a:solidFill>
                  <a:srgbClr val="000090"/>
                </a:solidFill>
                <a:latin typeface="Helvetica Neue Thin" charset="0"/>
                <a:ea typeface="Helvetica Neue Thin" charset="0"/>
                <a:cs typeface="Helvetica Neue Thin" charset="0"/>
              </a:rPr>
              <a:t>High Chair Guardian </a:t>
            </a:r>
            <a:endParaRPr lang="en-US" sz="1400" dirty="0">
              <a:solidFill>
                <a:srgbClr val="00009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36651753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6"/>
            <a:ext cx="6943725" cy="1325563"/>
          </a:xfrm>
        </p:spPr>
        <p:txBody>
          <a:bodyPr/>
          <a:lstStyle/>
          <a:p>
            <a:r>
              <a:rPr lang="fr-FR" dirty="0" smtClean="0"/>
              <a:t> 2016-2017 </a:t>
            </a:r>
            <a:r>
              <a:rPr lang="en-US" dirty="0" smtClean="0"/>
              <a:t>Key Milestones  </a:t>
            </a:r>
            <a:endParaRPr lang="en-US" dirty="0"/>
          </a:p>
        </p:txBody>
      </p:sp>
      <p:graphicFrame>
        <p:nvGraphicFramePr>
          <p:cNvPr id="5" name="Espace réservé du contenu 4"/>
          <p:cNvGraphicFramePr>
            <a:graphicFrameLocks noGrp="1"/>
          </p:cNvGraphicFramePr>
          <p:nvPr>
            <p:ph idx="1"/>
            <p:extLst>
              <p:ext uri="{D42A27DB-BD31-4B8C-83A1-F6EECF244321}">
                <p14:modId xmlns:p14="http://schemas.microsoft.com/office/powerpoint/2010/main" val="1179851384"/>
              </p:ext>
            </p:extLst>
          </p:nvPr>
        </p:nvGraphicFramePr>
        <p:xfrm>
          <a:off x="628650" y="1825625"/>
          <a:ext cx="8286750" cy="453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numéro de diapositive 3"/>
          <p:cNvSpPr>
            <a:spLocks noGrp="1"/>
          </p:cNvSpPr>
          <p:nvPr>
            <p:ph type="sldNum" sz="quarter" idx="12"/>
          </p:nvPr>
        </p:nvSpPr>
        <p:spPr/>
        <p:txBody>
          <a:bodyPr/>
          <a:lstStyle/>
          <a:p>
            <a:fld id="{10F72897-C1E3-DB4B-9044-3B86E305D7F6}" type="slidenum">
              <a:rPr lang="fr-FR" smtClean="0"/>
              <a:pPr/>
              <a:t>15</a:t>
            </a:fld>
            <a:endParaRPr lang="fr-FR" dirty="0"/>
          </a:p>
        </p:txBody>
      </p:sp>
      <p:sp>
        <p:nvSpPr>
          <p:cNvPr id="3" name="ZoneTexte 2"/>
          <p:cNvSpPr txBox="1"/>
          <p:nvPr/>
        </p:nvSpPr>
        <p:spPr>
          <a:xfrm>
            <a:off x="356767" y="2477303"/>
            <a:ext cx="5032357" cy="738664"/>
          </a:xfrm>
          <a:prstGeom prst="rect">
            <a:avLst/>
          </a:prstGeom>
          <a:noFill/>
        </p:spPr>
        <p:txBody>
          <a:bodyPr wrap="square" rtlCol="0">
            <a:spAutoFit/>
          </a:bodyPr>
          <a:lstStyle/>
          <a:p>
            <a:r>
              <a:rPr lang="fr-FR" sz="1200" dirty="0" smtClean="0"/>
              <a:t>COSSATO (</a:t>
            </a:r>
            <a:r>
              <a:rPr lang="fr-FR" sz="1200" dirty="0" err="1" smtClean="0"/>
              <a:t>England</a:t>
            </a:r>
            <a:r>
              <a:rPr lang="fr-FR" sz="1200" dirty="0" smtClean="0"/>
              <a:t> ) :  « … </a:t>
            </a:r>
            <a:r>
              <a:rPr lang="en-GB" sz="1200" i="1" dirty="0" smtClean="0"/>
              <a:t>It </a:t>
            </a:r>
            <a:r>
              <a:rPr lang="en-GB" sz="1200" i="1" dirty="0"/>
              <a:t>would be good to have something, even if it was </a:t>
            </a:r>
            <a:r>
              <a:rPr lang="en-GB" sz="1200" i="1" dirty="0" smtClean="0"/>
              <a:t>			some </a:t>
            </a:r>
            <a:r>
              <a:rPr lang="en-GB" sz="1200" i="1" dirty="0"/>
              <a:t>sort of prototype to show to our team </a:t>
            </a:r>
            <a:r>
              <a:rPr lang="en-GB" sz="1200" i="1" dirty="0" smtClean="0"/>
              <a:t>here…</a:t>
            </a:r>
            <a:r>
              <a:rPr lang="en-GB" sz="1200" dirty="0" smtClean="0"/>
              <a:t>” </a:t>
            </a:r>
            <a:br>
              <a:rPr lang="en-GB" sz="1200" dirty="0" smtClean="0"/>
            </a:br>
            <a:r>
              <a:rPr lang="en-GB" sz="1200" dirty="0" smtClean="0"/>
              <a:t>							Andrew KLUGE CEO </a:t>
            </a:r>
            <a:r>
              <a:rPr lang="fr-FR" dirty="0" smtClean="0"/>
              <a:t> </a:t>
            </a:r>
            <a:endParaRPr lang="fr-FR" dirty="0"/>
          </a:p>
        </p:txBody>
      </p:sp>
      <p:sp>
        <p:nvSpPr>
          <p:cNvPr id="6" name="ZoneTexte 5"/>
          <p:cNvSpPr txBox="1"/>
          <p:nvPr/>
        </p:nvSpPr>
        <p:spPr>
          <a:xfrm>
            <a:off x="4477917" y="5660290"/>
            <a:ext cx="4709366" cy="830997"/>
          </a:xfrm>
          <a:prstGeom prst="rect">
            <a:avLst/>
          </a:prstGeom>
          <a:noFill/>
        </p:spPr>
        <p:txBody>
          <a:bodyPr wrap="none" rtlCol="0">
            <a:spAutoFit/>
          </a:bodyPr>
          <a:lstStyle/>
          <a:p>
            <a:r>
              <a:rPr lang="en-GB" sz="1200" dirty="0" smtClean="0"/>
              <a:t>RAMP GLOBALTEC (Germany) : “…</a:t>
            </a:r>
            <a:r>
              <a:rPr lang="en-GB" sz="1200" i="1" dirty="0" smtClean="0"/>
              <a:t>We </a:t>
            </a:r>
            <a:r>
              <a:rPr lang="en-GB" sz="1200" i="1" dirty="0"/>
              <a:t>did have a lot of positive feedback </a:t>
            </a:r>
            <a:r>
              <a:rPr lang="en-GB" sz="1200" i="1" dirty="0" smtClean="0"/>
              <a:t/>
            </a:r>
            <a:br>
              <a:rPr lang="en-GB" sz="1200" i="1" dirty="0" smtClean="0"/>
            </a:br>
            <a:r>
              <a:rPr lang="en-GB" sz="1200" i="1" dirty="0" smtClean="0"/>
              <a:t>and </a:t>
            </a:r>
            <a:r>
              <a:rPr lang="en-GB" sz="1200" i="1" dirty="0"/>
              <a:t>customers showed a lot of interest in the full </a:t>
            </a:r>
            <a:r>
              <a:rPr lang="en-GB" sz="1200" i="1" dirty="0" smtClean="0"/>
              <a:t>system of </a:t>
            </a:r>
            <a:r>
              <a:rPr lang="en-GB" sz="1200" i="1" dirty="0"/>
              <a:t>your device </a:t>
            </a:r>
            <a:endParaRPr lang="en-GB" sz="1200" i="1" dirty="0" smtClean="0"/>
          </a:p>
          <a:p>
            <a:r>
              <a:rPr lang="en-GB" sz="1200" i="1" dirty="0" smtClean="0"/>
              <a:t>and </a:t>
            </a:r>
            <a:r>
              <a:rPr lang="en-GB" sz="1200" i="1" dirty="0"/>
              <a:t>the control app in coalition with our prototypes</a:t>
            </a:r>
            <a:r>
              <a:rPr lang="en-GB" sz="1200" i="1" dirty="0" smtClean="0"/>
              <a:t>..”</a:t>
            </a:r>
          </a:p>
          <a:p>
            <a:r>
              <a:rPr lang="en-GB" sz="1200" dirty="0" smtClean="0"/>
              <a:t>						Andreas PLESS COO</a:t>
            </a:r>
            <a:endParaRPr lang="fr-FR" sz="1200" dirty="0"/>
          </a:p>
        </p:txBody>
      </p:sp>
    </p:spTree>
    <p:extLst>
      <p:ext uri="{BB962C8B-B14F-4D97-AF65-F5344CB8AC3E}">
        <p14:creationId xmlns:p14="http://schemas.microsoft.com/office/powerpoint/2010/main" val="340674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10F72897-C1E3-DB4B-9044-3B86E305D7F6}" type="slidenum">
              <a:rPr lang="fr-FR" smtClean="0"/>
              <a:pPr/>
              <a:t>16</a:t>
            </a:fld>
            <a:endParaRPr lang="fr-FR" dirty="0"/>
          </a:p>
        </p:txBody>
      </p:sp>
      <p:sp>
        <p:nvSpPr>
          <p:cNvPr id="5" name="Titre 1"/>
          <p:cNvSpPr txBox="1">
            <a:spLocks/>
          </p:cNvSpPr>
          <p:nvPr/>
        </p:nvSpPr>
        <p:spPr>
          <a:xfrm>
            <a:off x="342901" y="444499"/>
            <a:ext cx="7658100" cy="1206501"/>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400" b="0" i="0" u="sng" kern="1200">
                <a:solidFill>
                  <a:schemeClr val="tx1"/>
                </a:solidFill>
                <a:latin typeface="Helvetica Neue Thin" charset="0"/>
                <a:ea typeface="Helvetica Neue Thin" charset="0"/>
                <a:cs typeface="Helvetica Neue Thin" charset="0"/>
              </a:defRPr>
            </a:lvl1pPr>
          </a:lstStyle>
          <a:p>
            <a:r>
              <a:rPr lang="en-US" sz="2900" u="none" dirty="0" smtClean="0">
                <a:latin typeface="Source Sans Pro Light"/>
                <a:cs typeface="Source Sans Pro Light"/>
              </a:rPr>
              <a:t>  Funding Requirements :  Step 1</a:t>
            </a:r>
          </a:p>
          <a:p>
            <a:r>
              <a:rPr lang="en-US" sz="2900" u="none" dirty="0" smtClean="0">
                <a:latin typeface="Source Sans Pro Light"/>
                <a:cs typeface="Source Sans Pro Light"/>
              </a:rPr>
              <a:t> 			250k€  for Pre-Production Phase </a:t>
            </a:r>
          </a:p>
        </p:txBody>
      </p:sp>
      <p:sp>
        <p:nvSpPr>
          <p:cNvPr id="7" name="Espace réservé du contenu 10"/>
          <p:cNvSpPr txBox="1">
            <a:spLocks/>
          </p:cNvSpPr>
          <p:nvPr/>
        </p:nvSpPr>
        <p:spPr>
          <a:xfrm>
            <a:off x="101600" y="1872063"/>
            <a:ext cx="9042400" cy="4560646"/>
          </a:xfrm>
          <a:prstGeom prst="rect">
            <a:avLst/>
          </a:prstGeom>
        </p:spPr>
        <p:txBody>
          <a:bodyPr>
            <a:normAutofit/>
          </a:bodyPr>
          <a:lstStyle>
            <a:lvl1pPr marL="171450" indent="-171450" algn="l" defTabSz="685800" rtl="0" eaLnBrk="1" latinLnBrk="0" hangingPunct="1">
              <a:lnSpc>
                <a:spcPct val="90000"/>
              </a:lnSpc>
              <a:spcBef>
                <a:spcPts val="750"/>
              </a:spcBef>
              <a:buSzPct val="70000"/>
              <a:buFont typeface="Arial"/>
              <a:buChar char="•"/>
              <a:defRPr sz="2100" kern="1200">
                <a:solidFill>
                  <a:schemeClr val="tx1"/>
                </a:solidFill>
                <a:latin typeface="+mj-lt"/>
                <a:ea typeface="+mn-ea"/>
                <a:cs typeface="+mn-cs"/>
              </a:defRPr>
            </a:lvl1pPr>
            <a:lvl2pPr marL="342900" indent="0" algn="l" defTabSz="685800" rtl="0" eaLnBrk="1" latinLnBrk="0" hangingPunct="1">
              <a:lnSpc>
                <a:spcPct val="90000"/>
              </a:lnSpc>
              <a:spcBef>
                <a:spcPts val="375"/>
              </a:spcBef>
              <a:buSzPct val="70000"/>
              <a:buFontTx/>
              <a:buNone/>
              <a:defRPr sz="18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SzPct val="70000"/>
              <a:buFont typeface="Arial"/>
              <a:buChar char="•"/>
              <a:defRPr sz="15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spcAft>
                <a:spcPts val="600"/>
              </a:spcAft>
              <a:buNone/>
            </a:pPr>
            <a:r>
              <a:rPr lang="en-US" sz="2000" dirty="0" smtClean="0">
                <a:latin typeface="Source Sans Pro"/>
                <a:ea typeface="Helvetica Neue" charset="0"/>
                <a:cs typeface="Source Sans Pro"/>
              </a:rPr>
              <a:t>	             				</a:t>
            </a:r>
            <a:r>
              <a:rPr lang="en-US" sz="2000" dirty="0">
                <a:latin typeface="Source Sans Pro"/>
                <a:ea typeface="Helvetica Neue" charset="0"/>
                <a:cs typeface="Source Sans Pro"/>
              </a:rPr>
              <a:t>	</a:t>
            </a:r>
            <a:endParaRPr lang="en-US" sz="2000" dirty="0" smtClean="0">
              <a:latin typeface="Source Sans Pro"/>
              <a:ea typeface="Helvetica Neue" charset="0"/>
              <a:cs typeface="Source Sans Pro"/>
            </a:endParaRPr>
          </a:p>
          <a:p>
            <a:pPr marL="0" indent="0">
              <a:spcAft>
                <a:spcPts val="600"/>
              </a:spcAft>
              <a:buNone/>
            </a:pPr>
            <a:r>
              <a:rPr lang="en-US" sz="2000" dirty="0">
                <a:latin typeface="Source Sans Pro"/>
                <a:ea typeface="Helvetica Neue" charset="0"/>
                <a:cs typeface="Source Sans Pro"/>
              </a:rPr>
              <a:t>	</a:t>
            </a:r>
            <a:endParaRPr lang="en-US" sz="2000" dirty="0" smtClean="0">
              <a:latin typeface="Source Sans Pro"/>
              <a:ea typeface="Helvetica Neue" charset="0"/>
              <a:cs typeface="Source Sans Pro"/>
            </a:endParaRPr>
          </a:p>
        </p:txBody>
      </p:sp>
      <p:pic>
        <p:nvPicPr>
          <p:cNvPr id="6" name="Image 5"/>
          <p:cNvPicPr>
            <a:picLocks noChangeAspect="1"/>
          </p:cNvPicPr>
          <p:nvPr/>
        </p:nvPicPr>
        <p:blipFill>
          <a:blip r:embed="rId3"/>
          <a:stretch>
            <a:fillRect/>
          </a:stretch>
        </p:blipFill>
        <p:spPr>
          <a:xfrm>
            <a:off x="584586" y="6428619"/>
            <a:ext cx="7912100" cy="50800"/>
          </a:xfrm>
          <a:prstGeom prst="rect">
            <a:avLst/>
          </a:prstGeom>
        </p:spPr>
      </p:pic>
      <p:graphicFrame>
        <p:nvGraphicFramePr>
          <p:cNvPr id="11" name="Graphique 10"/>
          <p:cNvGraphicFramePr/>
          <p:nvPr>
            <p:extLst>
              <p:ext uri="{D42A27DB-BD31-4B8C-83A1-F6EECF244321}">
                <p14:modId xmlns:p14="http://schemas.microsoft.com/office/powerpoint/2010/main" val="2483629974"/>
              </p:ext>
            </p:extLst>
          </p:nvPr>
        </p:nvGraphicFramePr>
        <p:xfrm>
          <a:off x="101600" y="1935562"/>
          <a:ext cx="4203700" cy="4320419"/>
        </p:xfrm>
        <a:graphic>
          <a:graphicData uri="http://schemas.openxmlformats.org/drawingml/2006/chart">
            <c:chart xmlns:c="http://schemas.openxmlformats.org/drawingml/2006/chart" xmlns:r="http://schemas.openxmlformats.org/officeDocument/2006/relationships" r:id="rId4"/>
          </a:graphicData>
        </a:graphic>
      </p:graphicFrame>
      <p:sp>
        <p:nvSpPr>
          <p:cNvPr id="21" name="ZoneTexte 20"/>
          <p:cNvSpPr txBox="1"/>
          <p:nvPr/>
        </p:nvSpPr>
        <p:spPr>
          <a:xfrm>
            <a:off x="4660900" y="3797300"/>
            <a:ext cx="3733800" cy="14927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600"/>
              </a:spcAft>
            </a:pPr>
            <a:r>
              <a:rPr lang="en-US" sz="2000" dirty="0" smtClean="0">
                <a:latin typeface="Wingdings"/>
                <a:ea typeface="Wingdings"/>
                <a:cs typeface="Wingdings"/>
                <a:sym typeface="Wingdings"/>
              </a:rPr>
              <a:t></a:t>
            </a:r>
            <a:r>
              <a:rPr lang="en-US" sz="2000" dirty="0" smtClean="0">
                <a:latin typeface="Source Sans Pro"/>
                <a:ea typeface="Helvetica Neue" charset="0"/>
                <a:cs typeface="Source Sans Pro"/>
              </a:rPr>
              <a:t>New investors funding : 250 k</a:t>
            </a:r>
            <a:r>
              <a:rPr lang="en-US" sz="2000" dirty="0" smtClean="0">
                <a:latin typeface="Source Sans Pro"/>
                <a:ea typeface="Helvetica Neue" charset="0"/>
                <a:cs typeface="Source Sans Pro"/>
              </a:rPr>
              <a:t>€</a:t>
            </a:r>
            <a:endParaRPr lang="en-US" sz="2000" dirty="0" smtClean="0">
              <a:latin typeface="Source Sans Pro"/>
              <a:ea typeface="Helvetica Neue" charset="0"/>
              <a:cs typeface="Source Sans Pro"/>
            </a:endParaRPr>
          </a:p>
          <a:p>
            <a:pPr>
              <a:spcAft>
                <a:spcPts val="600"/>
              </a:spcAft>
            </a:pPr>
            <a:r>
              <a:rPr lang="en-US" sz="2000" dirty="0" smtClean="0">
                <a:latin typeface="Wingdings"/>
                <a:ea typeface="Wingdings"/>
                <a:cs typeface="Wingdings"/>
                <a:sym typeface="Wingdings"/>
              </a:rPr>
              <a:t></a:t>
            </a:r>
            <a:r>
              <a:rPr lang="en-US" sz="2000" dirty="0" smtClean="0">
                <a:latin typeface="Source Sans Pro"/>
                <a:ea typeface="Helvetica Neue" charset="0"/>
                <a:cs typeface="Source Sans Pro"/>
              </a:rPr>
              <a:t>Deal specifications:</a:t>
            </a:r>
            <a:endParaRPr lang="en-US" sz="2000" dirty="0">
              <a:latin typeface="Source Sans Pro"/>
              <a:ea typeface="Helvetica Neue" charset="0"/>
              <a:cs typeface="Source Sans Pro"/>
            </a:endParaRPr>
          </a:p>
          <a:p>
            <a:pPr marL="285750" indent="-285750">
              <a:spcAft>
                <a:spcPts val="600"/>
              </a:spcAft>
            </a:pPr>
            <a:r>
              <a:rPr lang="en-US" dirty="0" smtClean="0">
                <a:uFill>
                  <a:solidFill>
                    <a:schemeClr val="accent5"/>
                  </a:solidFill>
                </a:uFill>
                <a:latin typeface="Source Sans Pro Light"/>
                <a:ea typeface="Helvetica Neue Thin" charset="0"/>
                <a:cs typeface="Source Sans Pro Light"/>
              </a:rPr>
              <a:t>	</a:t>
            </a:r>
            <a:r>
              <a:rPr lang="en-US" sz="1600" b="1" dirty="0" smtClean="0">
                <a:uFill>
                  <a:solidFill>
                    <a:schemeClr val="accent1"/>
                  </a:solidFill>
                </a:uFill>
                <a:latin typeface="Source Sans Pro Light"/>
                <a:ea typeface="Helvetica Neue Thin" charset="0"/>
                <a:cs typeface="Source Sans Pro Light"/>
              </a:rPr>
              <a:t>	 - Completion: Dec 31, 2016</a:t>
            </a:r>
          </a:p>
          <a:p>
            <a:pPr marL="285750" indent="-285750">
              <a:spcAft>
                <a:spcPts val="600"/>
              </a:spcAft>
            </a:pPr>
            <a:endParaRPr lang="en-US" dirty="0">
              <a:uFill>
                <a:solidFill>
                  <a:schemeClr val="accent1"/>
                </a:solidFill>
              </a:uFill>
              <a:latin typeface="Source Sans Pro Light"/>
              <a:ea typeface="Helvetica Neue Thin" charset="0"/>
              <a:cs typeface="Source Sans Pro Light"/>
            </a:endParaRPr>
          </a:p>
        </p:txBody>
      </p:sp>
      <p:sp>
        <p:nvSpPr>
          <p:cNvPr id="2" name="Flèche vers la droite 1"/>
          <p:cNvSpPr/>
          <p:nvPr/>
        </p:nvSpPr>
        <p:spPr>
          <a:xfrm>
            <a:off x="3683001" y="4127500"/>
            <a:ext cx="6223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10" name="Graphique 9"/>
          <p:cNvGraphicFramePr>
            <a:graphicFrameLocks/>
          </p:cNvGraphicFramePr>
          <p:nvPr>
            <p:extLst>
              <p:ext uri="{D42A27DB-BD31-4B8C-83A1-F6EECF244321}">
                <p14:modId xmlns:p14="http://schemas.microsoft.com/office/powerpoint/2010/main" val="2205373057"/>
              </p:ext>
            </p:extLst>
          </p:nvPr>
        </p:nvGraphicFramePr>
        <p:xfrm>
          <a:off x="-901700" y="2390290"/>
          <a:ext cx="5448299" cy="362951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773924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10F72897-C1E3-DB4B-9044-3B86E305D7F6}" type="slidenum">
              <a:rPr lang="fr-FR" smtClean="0"/>
              <a:pPr/>
              <a:t>17</a:t>
            </a:fld>
            <a:endParaRPr lang="fr-FR" dirty="0"/>
          </a:p>
        </p:txBody>
      </p:sp>
      <p:sp>
        <p:nvSpPr>
          <p:cNvPr id="5" name="Titre 1"/>
          <p:cNvSpPr txBox="1">
            <a:spLocks/>
          </p:cNvSpPr>
          <p:nvPr/>
        </p:nvSpPr>
        <p:spPr>
          <a:xfrm>
            <a:off x="342901" y="507999"/>
            <a:ext cx="7658100" cy="1143001"/>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400" b="0" i="0" u="sng" kern="1200">
                <a:solidFill>
                  <a:schemeClr val="tx1"/>
                </a:solidFill>
                <a:latin typeface="Helvetica Neue Thin" charset="0"/>
                <a:ea typeface="Helvetica Neue Thin" charset="0"/>
                <a:cs typeface="Helvetica Neue Thin" charset="0"/>
              </a:defRPr>
            </a:lvl1pPr>
          </a:lstStyle>
          <a:p>
            <a:r>
              <a:rPr lang="en-US" sz="2900" u="none" dirty="0" smtClean="0">
                <a:latin typeface="Source Sans Pro Light"/>
                <a:cs typeface="Source Sans Pro Light"/>
              </a:rPr>
              <a:t> Funding </a:t>
            </a:r>
            <a:r>
              <a:rPr lang="en-US" sz="2900" u="none" dirty="0">
                <a:latin typeface="Source Sans Pro Light"/>
                <a:cs typeface="Source Sans Pro Light"/>
              </a:rPr>
              <a:t>R</a:t>
            </a:r>
            <a:r>
              <a:rPr lang="en-US" sz="2900" u="none" dirty="0" smtClean="0">
                <a:latin typeface="Source Sans Pro Light"/>
                <a:cs typeface="Source Sans Pro Light"/>
              </a:rPr>
              <a:t>equirements :  Step 2 </a:t>
            </a:r>
          </a:p>
          <a:p>
            <a:pPr algn="ctr"/>
            <a:r>
              <a:rPr lang="en-US" sz="2900" u="none" dirty="0" smtClean="0">
                <a:latin typeface="Source Sans Pro Light"/>
                <a:cs typeface="Source Sans Pro Light"/>
              </a:rPr>
              <a:t>350k</a:t>
            </a:r>
            <a:r>
              <a:rPr lang="en-US" sz="2900" u="none" dirty="0" smtClean="0">
                <a:latin typeface="Source Sans Pro Light"/>
                <a:cs typeface="Source Sans Pro Light"/>
              </a:rPr>
              <a:t>€  for Production and Sales Phase   </a:t>
            </a:r>
          </a:p>
        </p:txBody>
      </p:sp>
      <p:sp>
        <p:nvSpPr>
          <p:cNvPr id="7" name="Espace réservé du contenu 10"/>
          <p:cNvSpPr txBox="1">
            <a:spLocks/>
          </p:cNvSpPr>
          <p:nvPr/>
        </p:nvSpPr>
        <p:spPr>
          <a:xfrm>
            <a:off x="101600" y="1872063"/>
            <a:ext cx="9042400" cy="4560646"/>
          </a:xfrm>
          <a:prstGeom prst="rect">
            <a:avLst/>
          </a:prstGeom>
        </p:spPr>
        <p:txBody>
          <a:bodyPr>
            <a:normAutofit/>
          </a:bodyPr>
          <a:lstStyle>
            <a:lvl1pPr marL="171450" indent="-171450" algn="l" defTabSz="685800" rtl="0" eaLnBrk="1" latinLnBrk="0" hangingPunct="1">
              <a:lnSpc>
                <a:spcPct val="90000"/>
              </a:lnSpc>
              <a:spcBef>
                <a:spcPts val="750"/>
              </a:spcBef>
              <a:buSzPct val="70000"/>
              <a:buFont typeface="Arial"/>
              <a:buChar char="•"/>
              <a:defRPr sz="2100" kern="1200">
                <a:solidFill>
                  <a:schemeClr val="tx1"/>
                </a:solidFill>
                <a:latin typeface="+mj-lt"/>
                <a:ea typeface="+mn-ea"/>
                <a:cs typeface="+mn-cs"/>
              </a:defRPr>
            </a:lvl1pPr>
            <a:lvl2pPr marL="342900" indent="0" algn="l" defTabSz="685800" rtl="0" eaLnBrk="1" latinLnBrk="0" hangingPunct="1">
              <a:lnSpc>
                <a:spcPct val="90000"/>
              </a:lnSpc>
              <a:spcBef>
                <a:spcPts val="375"/>
              </a:spcBef>
              <a:buSzPct val="70000"/>
              <a:buFontTx/>
              <a:buNone/>
              <a:defRPr sz="18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SzPct val="70000"/>
              <a:buFont typeface="Arial"/>
              <a:buChar char="•"/>
              <a:defRPr sz="15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spcAft>
                <a:spcPts val="600"/>
              </a:spcAft>
              <a:buNone/>
            </a:pPr>
            <a:r>
              <a:rPr lang="en-US" sz="2000" dirty="0" smtClean="0">
                <a:latin typeface="Source Sans Pro"/>
                <a:ea typeface="Helvetica Neue" charset="0"/>
                <a:cs typeface="Source Sans Pro"/>
              </a:rPr>
              <a:t>	             				</a:t>
            </a:r>
            <a:r>
              <a:rPr lang="en-US" sz="2000" dirty="0">
                <a:latin typeface="Source Sans Pro"/>
                <a:ea typeface="Helvetica Neue" charset="0"/>
                <a:cs typeface="Source Sans Pro"/>
              </a:rPr>
              <a:t>	</a:t>
            </a:r>
            <a:endParaRPr lang="en-US" sz="2000" dirty="0" smtClean="0">
              <a:latin typeface="Source Sans Pro"/>
              <a:ea typeface="Helvetica Neue" charset="0"/>
              <a:cs typeface="Source Sans Pro"/>
            </a:endParaRPr>
          </a:p>
          <a:p>
            <a:pPr marL="0" indent="0">
              <a:spcAft>
                <a:spcPts val="600"/>
              </a:spcAft>
              <a:buNone/>
            </a:pPr>
            <a:r>
              <a:rPr lang="en-US" sz="2000" dirty="0">
                <a:latin typeface="Source Sans Pro"/>
                <a:ea typeface="Helvetica Neue" charset="0"/>
                <a:cs typeface="Source Sans Pro"/>
              </a:rPr>
              <a:t>	</a:t>
            </a:r>
            <a:endParaRPr lang="en-US" sz="2000" dirty="0" smtClean="0">
              <a:latin typeface="Source Sans Pro"/>
              <a:ea typeface="Helvetica Neue" charset="0"/>
              <a:cs typeface="Source Sans Pro"/>
            </a:endParaRPr>
          </a:p>
        </p:txBody>
      </p:sp>
      <p:pic>
        <p:nvPicPr>
          <p:cNvPr id="6" name="Image 5"/>
          <p:cNvPicPr>
            <a:picLocks noChangeAspect="1"/>
          </p:cNvPicPr>
          <p:nvPr/>
        </p:nvPicPr>
        <p:blipFill>
          <a:blip r:embed="rId2"/>
          <a:stretch>
            <a:fillRect/>
          </a:stretch>
        </p:blipFill>
        <p:spPr>
          <a:xfrm>
            <a:off x="584586" y="6428619"/>
            <a:ext cx="7912100" cy="50800"/>
          </a:xfrm>
          <a:prstGeom prst="rect">
            <a:avLst/>
          </a:prstGeom>
        </p:spPr>
      </p:pic>
      <p:sp>
        <p:nvSpPr>
          <p:cNvPr id="21" name="ZoneTexte 20"/>
          <p:cNvSpPr txBox="1"/>
          <p:nvPr/>
        </p:nvSpPr>
        <p:spPr>
          <a:xfrm>
            <a:off x="4254501" y="2370058"/>
            <a:ext cx="4354487" cy="370870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600"/>
              </a:spcAft>
            </a:pPr>
            <a:r>
              <a:rPr lang="en-US" sz="2000" dirty="0" smtClean="0">
                <a:latin typeface="Wingdings"/>
                <a:ea typeface="Wingdings"/>
                <a:cs typeface="Wingdings"/>
                <a:sym typeface="Wingdings"/>
              </a:rPr>
              <a:t></a:t>
            </a:r>
            <a:r>
              <a:rPr lang="en-US" sz="2000" dirty="0" smtClean="0">
                <a:latin typeface="Source Sans Pro"/>
                <a:ea typeface="Helvetica Neue" charset="0"/>
                <a:cs typeface="Source Sans Pro"/>
              </a:rPr>
              <a:t>New </a:t>
            </a:r>
            <a:r>
              <a:rPr lang="en-US" sz="2000" dirty="0" smtClean="0">
                <a:latin typeface="Source Sans Pro"/>
                <a:ea typeface="Helvetica Neue" charset="0"/>
                <a:cs typeface="Source Sans Pro"/>
              </a:rPr>
              <a:t>funding </a:t>
            </a:r>
            <a:r>
              <a:rPr lang="en-US" sz="2000" dirty="0" smtClean="0">
                <a:latin typeface="Source Sans Pro"/>
                <a:ea typeface="Helvetica Neue" charset="0"/>
                <a:cs typeface="Source Sans Pro"/>
              </a:rPr>
              <a:t>: </a:t>
            </a:r>
            <a:r>
              <a:rPr lang="en-US" sz="2000" dirty="0" smtClean="0">
                <a:latin typeface="Source Sans Pro"/>
                <a:ea typeface="Helvetica Neue" charset="0"/>
                <a:cs typeface="Source Sans Pro"/>
              </a:rPr>
              <a:t>350 </a:t>
            </a:r>
            <a:r>
              <a:rPr lang="en-US" sz="2000" dirty="0" smtClean="0">
                <a:latin typeface="Source Sans Pro"/>
                <a:ea typeface="Helvetica Neue" charset="0"/>
                <a:cs typeface="Source Sans Pro"/>
              </a:rPr>
              <a:t>k€</a:t>
            </a:r>
            <a:endParaRPr lang="en-US" sz="2000" dirty="0">
              <a:latin typeface="Source Sans Pro"/>
              <a:ea typeface="Helvetica Neue" charset="0"/>
              <a:cs typeface="Source Sans Pro"/>
            </a:endParaRPr>
          </a:p>
          <a:p>
            <a:pPr>
              <a:spcAft>
                <a:spcPts val="600"/>
              </a:spcAft>
            </a:pPr>
            <a:r>
              <a:rPr lang="en-US" sz="2000" dirty="0" smtClean="0">
                <a:latin typeface="Wingdings"/>
                <a:ea typeface="Wingdings"/>
                <a:cs typeface="Wingdings"/>
                <a:sym typeface="Wingdings"/>
              </a:rPr>
              <a:t></a:t>
            </a:r>
            <a:r>
              <a:rPr lang="en-US" sz="2000" dirty="0" smtClean="0">
                <a:latin typeface="Source Sans Pro"/>
                <a:ea typeface="Helvetica Neue" charset="0"/>
                <a:cs typeface="Source Sans Pro"/>
              </a:rPr>
              <a:t>Deal specifications</a:t>
            </a:r>
            <a:r>
              <a:rPr lang="en-US" sz="2000" dirty="0" smtClean="0">
                <a:uFill>
                  <a:solidFill>
                    <a:schemeClr val="accent1"/>
                  </a:solidFill>
                </a:uFill>
                <a:latin typeface="Source Sans Pro"/>
                <a:ea typeface="Helvetica Neue Thin" charset="0"/>
                <a:cs typeface="Source Sans Pro"/>
              </a:rPr>
              <a:t>:  </a:t>
            </a:r>
          </a:p>
          <a:p>
            <a:pPr marL="285750" indent="-285750">
              <a:spcAft>
                <a:spcPts val="600"/>
              </a:spcAft>
            </a:pPr>
            <a:r>
              <a:rPr lang="en-US" sz="2000" dirty="0">
                <a:uFill>
                  <a:solidFill>
                    <a:schemeClr val="accent1"/>
                  </a:solidFill>
                </a:uFill>
                <a:latin typeface="Source Sans Pro"/>
                <a:ea typeface="Helvetica Neue Thin" charset="0"/>
                <a:cs typeface="Source Sans Pro"/>
              </a:rPr>
              <a:t> </a:t>
            </a:r>
            <a:r>
              <a:rPr lang="en-US" sz="2000" dirty="0" smtClean="0">
                <a:uFill>
                  <a:solidFill>
                    <a:schemeClr val="accent1"/>
                  </a:solidFill>
                </a:uFill>
                <a:latin typeface="Source Sans Pro"/>
                <a:ea typeface="Helvetica Neue Thin" charset="0"/>
                <a:cs typeface="Source Sans Pro"/>
              </a:rPr>
              <a:t>  -</a:t>
            </a:r>
            <a:r>
              <a:rPr lang="en-US" sz="2000" dirty="0">
                <a:uFill>
                  <a:solidFill>
                    <a:schemeClr val="accent5"/>
                  </a:solidFill>
                </a:uFill>
                <a:latin typeface="Source Sans Pro Light"/>
                <a:ea typeface="Helvetica Neue Thin" charset="0"/>
                <a:cs typeface="Source Sans Pro Light"/>
              </a:rPr>
              <a:t> </a:t>
            </a:r>
            <a:r>
              <a:rPr lang="en-US" sz="2000" dirty="0" smtClean="0">
                <a:uFill>
                  <a:solidFill>
                    <a:schemeClr val="accent5"/>
                  </a:solidFill>
                </a:uFill>
                <a:latin typeface="Source Sans Pro Light"/>
                <a:ea typeface="Helvetica Neue Thin" charset="0"/>
                <a:cs typeface="Source Sans Pro Light"/>
              </a:rPr>
              <a:t>Capital funding: 175k€</a:t>
            </a:r>
          </a:p>
          <a:p>
            <a:pPr marL="285750" indent="-285750">
              <a:spcAft>
                <a:spcPts val="600"/>
              </a:spcAft>
            </a:pPr>
            <a:r>
              <a:rPr lang="en-US" sz="2000" dirty="0" smtClean="0">
                <a:uFill>
                  <a:solidFill>
                    <a:schemeClr val="accent5"/>
                  </a:solidFill>
                </a:uFill>
                <a:latin typeface="Source Sans Pro Light"/>
                <a:ea typeface="Helvetica Neue Thin" charset="0"/>
                <a:cs typeface="Source Sans Pro Light"/>
              </a:rPr>
              <a:t>   - Debt funding: 175k€</a:t>
            </a:r>
            <a:endParaRPr lang="en-US" dirty="0">
              <a:uFill>
                <a:solidFill>
                  <a:schemeClr val="accent5"/>
                </a:solidFill>
              </a:uFill>
              <a:latin typeface="Source Sans Pro Light"/>
              <a:ea typeface="Helvetica Neue Thin" charset="0"/>
              <a:cs typeface="Source Sans Pro Light"/>
            </a:endParaRPr>
          </a:p>
          <a:p>
            <a:pPr marL="285750" indent="-285750">
              <a:spcAft>
                <a:spcPts val="600"/>
              </a:spcAft>
            </a:pPr>
            <a:r>
              <a:rPr lang="en-US" dirty="0">
                <a:uFill>
                  <a:solidFill>
                    <a:schemeClr val="accent1"/>
                  </a:solidFill>
                </a:uFill>
                <a:latin typeface="Source Sans Pro Light"/>
                <a:ea typeface="Helvetica Neue Thin" charset="0"/>
                <a:cs typeface="Source Sans Pro Light"/>
              </a:rPr>
              <a:t> </a:t>
            </a:r>
            <a:r>
              <a:rPr lang="en-US" dirty="0" smtClean="0">
                <a:uFill>
                  <a:solidFill>
                    <a:schemeClr val="accent1"/>
                  </a:solidFill>
                </a:uFill>
                <a:latin typeface="Source Sans Pro Light"/>
                <a:ea typeface="Helvetica Neue Thin" charset="0"/>
                <a:cs typeface="Source Sans Pro Light"/>
              </a:rPr>
              <a:t>   - </a:t>
            </a:r>
            <a:r>
              <a:rPr lang="en-US" dirty="0" smtClean="0">
                <a:uFill>
                  <a:solidFill>
                    <a:schemeClr val="accent1"/>
                  </a:solidFill>
                </a:uFill>
                <a:latin typeface="Source Sans Pro Light"/>
                <a:ea typeface="Helvetica Neue Thin" charset="0"/>
                <a:cs typeface="Source Sans Pro Light"/>
              </a:rPr>
              <a:t>Completion</a:t>
            </a:r>
            <a:r>
              <a:rPr lang="en-US" dirty="0">
                <a:uFill>
                  <a:solidFill>
                    <a:schemeClr val="accent1"/>
                  </a:solidFill>
                </a:uFill>
                <a:latin typeface="Source Sans Pro Light"/>
                <a:ea typeface="Helvetica Neue Thin" charset="0"/>
                <a:cs typeface="Source Sans Pro Light"/>
              </a:rPr>
              <a:t>: </a:t>
            </a:r>
            <a:r>
              <a:rPr lang="en-US" dirty="0" smtClean="0">
                <a:uFill>
                  <a:solidFill>
                    <a:schemeClr val="accent1"/>
                  </a:solidFill>
                </a:uFill>
                <a:latin typeface="Source Sans Pro Light"/>
                <a:ea typeface="Helvetica Neue Thin" charset="0"/>
                <a:cs typeface="Source Sans Pro Light"/>
              </a:rPr>
              <a:t>June 30, 2017</a:t>
            </a:r>
          </a:p>
          <a:p>
            <a:pPr marL="285750" indent="-285750">
              <a:spcAft>
                <a:spcPts val="600"/>
              </a:spcAft>
            </a:pPr>
            <a:r>
              <a:rPr lang="en-US" sz="2000" dirty="0" smtClean="0">
                <a:uFill>
                  <a:solidFill>
                    <a:schemeClr val="accent1"/>
                  </a:solidFill>
                </a:uFill>
                <a:latin typeface="Wingdings"/>
                <a:ea typeface="Wingdings"/>
                <a:cs typeface="Wingdings"/>
                <a:sym typeface="Wingdings"/>
              </a:rPr>
              <a:t></a:t>
            </a:r>
            <a:r>
              <a:rPr lang="en-US" sz="2000" dirty="0" smtClean="0">
                <a:uFill>
                  <a:solidFill>
                    <a:schemeClr val="accent1"/>
                  </a:solidFill>
                </a:uFill>
                <a:latin typeface="Source Sans Pro"/>
                <a:ea typeface="Helvetica Neue Thin" charset="0"/>
                <a:cs typeface="Source Sans Pro"/>
              </a:rPr>
              <a:t>Exit strategies: </a:t>
            </a:r>
          </a:p>
          <a:p>
            <a:pPr marL="285750" indent="-285750">
              <a:spcAft>
                <a:spcPts val="600"/>
              </a:spcAft>
            </a:pPr>
            <a:r>
              <a:rPr lang="en-US" sz="2000" dirty="0" smtClean="0">
                <a:uFill>
                  <a:solidFill>
                    <a:schemeClr val="accent1"/>
                  </a:solidFill>
                </a:uFill>
                <a:latin typeface="Source Sans Pro"/>
                <a:ea typeface="Helvetica Neue Thin" charset="0"/>
                <a:cs typeface="Source Sans Pro"/>
              </a:rPr>
              <a:t> </a:t>
            </a:r>
            <a:r>
              <a:rPr lang="en-US" sz="1600" dirty="0" smtClean="0">
                <a:uFill>
                  <a:solidFill>
                    <a:schemeClr val="accent1"/>
                  </a:solidFill>
                </a:uFill>
                <a:latin typeface="Source Sans Pro"/>
                <a:ea typeface="Helvetica Neue Thin" charset="0"/>
                <a:cs typeface="Source Sans Pro"/>
              </a:rPr>
              <a:t>- IPO (2020) </a:t>
            </a:r>
          </a:p>
          <a:p>
            <a:pPr marL="285750" indent="-285750">
              <a:spcAft>
                <a:spcPts val="600"/>
              </a:spcAft>
            </a:pPr>
            <a:r>
              <a:rPr lang="en-US" sz="1600" dirty="0" smtClean="0">
                <a:uFill>
                  <a:solidFill>
                    <a:schemeClr val="accent1"/>
                  </a:solidFill>
                </a:uFill>
                <a:latin typeface="Source Sans Pro"/>
                <a:ea typeface="Helvetica Neue Thin" charset="0"/>
                <a:cs typeface="Source Sans Pro"/>
              </a:rPr>
              <a:t> - Business sale to players of IOT,</a:t>
            </a:r>
          </a:p>
          <a:p>
            <a:pPr marL="285750" indent="-285750">
              <a:spcAft>
                <a:spcPts val="600"/>
              </a:spcAft>
            </a:pPr>
            <a:r>
              <a:rPr lang="en-US" sz="1600" dirty="0">
                <a:uFill>
                  <a:solidFill>
                    <a:schemeClr val="accent1"/>
                  </a:solidFill>
                </a:uFill>
                <a:latin typeface="Source Sans Pro"/>
                <a:ea typeface="Helvetica Neue Thin" charset="0"/>
                <a:cs typeface="Source Sans Pro"/>
              </a:rPr>
              <a:t> </a:t>
            </a:r>
            <a:r>
              <a:rPr lang="en-US" sz="1600" dirty="0" smtClean="0">
                <a:uFill>
                  <a:solidFill>
                    <a:schemeClr val="accent1"/>
                  </a:solidFill>
                </a:uFill>
                <a:latin typeface="Source Sans Pro"/>
                <a:ea typeface="Helvetica Neue Thin" charset="0"/>
                <a:cs typeface="Source Sans Pro"/>
              </a:rPr>
              <a:t>  Juvenile / Elder care industries</a:t>
            </a:r>
          </a:p>
          <a:p>
            <a:pPr marL="285750" indent="-285750">
              <a:spcAft>
                <a:spcPts val="600"/>
              </a:spcAft>
            </a:pPr>
            <a:r>
              <a:rPr lang="en-US" sz="2000" dirty="0">
                <a:uFill>
                  <a:solidFill>
                    <a:schemeClr val="accent1"/>
                  </a:solidFill>
                </a:uFill>
                <a:latin typeface="Source Sans Pro Light"/>
                <a:ea typeface="Helvetica Neue Thin" charset="0"/>
                <a:cs typeface="Source Sans Pro Light"/>
              </a:rPr>
              <a:t>	</a:t>
            </a:r>
            <a:r>
              <a:rPr lang="en-US" sz="2000" dirty="0" smtClean="0">
                <a:uFill>
                  <a:solidFill>
                    <a:schemeClr val="accent1"/>
                  </a:solidFill>
                </a:uFill>
                <a:latin typeface="Source Sans Pro Light"/>
                <a:ea typeface="Helvetica Neue Thin" charset="0"/>
                <a:cs typeface="Source Sans Pro Light"/>
              </a:rPr>
              <a:t>					   </a:t>
            </a:r>
            <a:endParaRPr lang="en-US" sz="2000" dirty="0">
              <a:uFill>
                <a:solidFill>
                  <a:schemeClr val="accent1"/>
                </a:solidFill>
              </a:uFill>
              <a:latin typeface="Source Sans Pro Light"/>
              <a:ea typeface="Helvetica Neue Thin" charset="0"/>
              <a:cs typeface="Source Sans Pro Light"/>
            </a:endParaRPr>
          </a:p>
        </p:txBody>
      </p:sp>
      <p:sp>
        <p:nvSpPr>
          <p:cNvPr id="12" name="Flèche vers la droite 11"/>
          <p:cNvSpPr/>
          <p:nvPr/>
        </p:nvSpPr>
        <p:spPr>
          <a:xfrm>
            <a:off x="3708401" y="4222750"/>
            <a:ext cx="546100" cy="3937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10" name="Graphique 9"/>
          <p:cNvGraphicFramePr>
            <a:graphicFrameLocks/>
          </p:cNvGraphicFramePr>
          <p:nvPr>
            <p:extLst>
              <p:ext uri="{D42A27DB-BD31-4B8C-83A1-F6EECF244321}">
                <p14:modId xmlns:p14="http://schemas.microsoft.com/office/powerpoint/2010/main" val="2237646875"/>
              </p:ext>
            </p:extLst>
          </p:nvPr>
        </p:nvGraphicFramePr>
        <p:xfrm>
          <a:off x="-469900" y="2370058"/>
          <a:ext cx="4572000" cy="35862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599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10F72897-C1E3-DB4B-9044-3B86E305D7F6}" type="slidenum">
              <a:rPr lang="fr-FR" smtClean="0"/>
              <a:pPr/>
              <a:t>18</a:t>
            </a:fld>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789772337"/>
              </p:ext>
            </p:extLst>
          </p:nvPr>
        </p:nvGraphicFramePr>
        <p:xfrm>
          <a:off x="1480644" y="1551929"/>
          <a:ext cx="5620844" cy="4169106"/>
        </p:xfrm>
        <a:graphic>
          <a:graphicData uri="http://schemas.openxmlformats.org/drawingml/2006/table">
            <a:tbl>
              <a:tblPr firstRow="1" bandRow="1">
                <a:tableStyleId>{2D5ABB26-0587-4C30-8999-92F81FD0307C}</a:tableStyleId>
              </a:tblPr>
              <a:tblGrid>
                <a:gridCol w="1405211"/>
                <a:gridCol w="1405211"/>
                <a:gridCol w="1405211"/>
                <a:gridCol w="1405211"/>
              </a:tblGrid>
              <a:tr h="422416">
                <a:tc>
                  <a:txBody>
                    <a:bodyPr/>
                    <a:lstStyle/>
                    <a:p>
                      <a:pPr algn="ctr"/>
                      <a:r>
                        <a:rPr lang="en-US" sz="1600" b="1" noProof="0" dirty="0" smtClean="0">
                          <a:solidFill>
                            <a:schemeClr val="bg1"/>
                          </a:solidFill>
                          <a:latin typeface="Source Sans Pro"/>
                          <a:cs typeface="Source Sans Pro"/>
                        </a:rPr>
                        <a:t>In k €</a:t>
                      </a:r>
                      <a:endParaRPr lang="en-US" sz="1600" b="1" i="0" noProof="0" dirty="0">
                        <a:solidFill>
                          <a:schemeClr val="bg1"/>
                        </a:solidFill>
                        <a:latin typeface="Source Sans Pro"/>
                        <a:cs typeface="Source Sans Pro"/>
                      </a:endParaRPr>
                    </a:p>
                  </a:txBody>
                  <a:tcPr anchor="ctr">
                    <a:lnR>
                      <a:noFill/>
                    </a:lnR>
                    <a:solidFill>
                      <a:schemeClr val="accent3"/>
                    </a:solidFill>
                  </a:tcPr>
                </a:tc>
                <a:tc>
                  <a:txBody>
                    <a:bodyPr/>
                    <a:lstStyle/>
                    <a:p>
                      <a:pPr algn="ctr"/>
                      <a:r>
                        <a:rPr lang="fr-FR" sz="1600" b="1" dirty="0" smtClean="0">
                          <a:solidFill>
                            <a:schemeClr val="bg1"/>
                          </a:solidFill>
                          <a:latin typeface="Source Sans Pro"/>
                          <a:cs typeface="Source Sans Pro"/>
                        </a:rPr>
                        <a:t>2017 </a:t>
                      </a:r>
                      <a:r>
                        <a:rPr lang="fr-FR" sz="1200" b="1" dirty="0" smtClean="0">
                          <a:solidFill>
                            <a:schemeClr val="bg1"/>
                          </a:solidFill>
                          <a:latin typeface="Source Sans Pro"/>
                          <a:cs typeface="Source Sans Pro"/>
                        </a:rPr>
                        <a:t>(3 </a:t>
                      </a:r>
                      <a:r>
                        <a:rPr lang="en-US" sz="1200" b="1" noProof="0" dirty="0" smtClean="0">
                          <a:solidFill>
                            <a:schemeClr val="bg1"/>
                          </a:solidFill>
                          <a:latin typeface="Source Sans Pro"/>
                          <a:cs typeface="Source Sans Pro"/>
                        </a:rPr>
                        <a:t>months</a:t>
                      </a:r>
                      <a:r>
                        <a:rPr lang="fr-FR" sz="1600" b="1" dirty="0" smtClean="0">
                          <a:solidFill>
                            <a:schemeClr val="bg1"/>
                          </a:solidFill>
                          <a:latin typeface="Source Sans Pro"/>
                          <a:cs typeface="Source Sans Pro"/>
                        </a:rPr>
                        <a:t>) </a:t>
                      </a:r>
                      <a:endParaRPr lang="fr-FR" sz="1600" b="1" i="0" dirty="0">
                        <a:solidFill>
                          <a:schemeClr val="bg1"/>
                        </a:solidFill>
                        <a:latin typeface="Source Sans Pro"/>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accent3"/>
                    </a:solidFill>
                  </a:tcPr>
                </a:tc>
                <a:tc>
                  <a:txBody>
                    <a:bodyPr/>
                    <a:lstStyle/>
                    <a:p>
                      <a:pPr algn="ctr"/>
                      <a:r>
                        <a:rPr lang="fr-FR" sz="1600" b="1" dirty="0" smtClean="0">
                          <a:solidFill>
                            <a:schemeClr val="bg1"/>
                          </a:solidFill>
                          <a:latin typeface="Source Sans Pro"/>
                          <a:cs typeface="Source Sans Pro"/>
                        </a:rPr>
                        <a:t>2018</a:t>
                      </a:r>
                      <a:endParaRPr lang="fr-FR" sz="1600" b="1" i="0" dirty="0">
                        <a:solidFill>
                          <a:schemeClr val="bg1"/>
                        </a:solidFill>
                        <a:latin typeface="Source Sans Pro"/>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accent3"/>
                    </a:solidFill>
                  </a:tcPr>
                </a:tc>
                <a:tc>
                  <a:txBody>
                    <a:bodyPr/>
                    <a:lstStyle/>
                    <a:p>
                      <a:pPr algn="ctr"/>
                      <a:r>
                        <a:rPr lang="fr-FR" sz="1600" b="1" dirty="0" smtClean="0">
                          <a:solidFill>
                            <a:schemeClr val="bg1"/>
                          </a:solidFill>
                          <a:latin typeface="Source Sans Pro"/>
                          <a:cs typeface="Source Sans Pro"/>
                        </a:rPr>
                        <a:t>2019</a:t>
                      </a:r>
                      <a:r>
                        <a:rPr lang="fr-FR" sz="1600" b="1" baseline="0" dirty="0" smtClean="0">
                          <a:solidFill>
                            <a:schemeClr val="bg1"/>
                          </a:solidFill>
                          <a:latin typeface="Source Sans Pro"/>
                          <a:cs typeface="Source Sans Pro"/>
                        </a:rPr>
                        <a:t> </a:t>
                      </a:r>
                      <a:endParaRPr lang="fr-FR" sz="1600" b="1" i="0" dirty="0">
                        <a:solidFill>
                          <a:schemeClr val="bg1"/>
                        </a:solidFill>
                        <a:latin typeface="Source Sans Pro"/>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accent3"/>
                    </a:solidFill>
                  </a:tcPr>
                </a:tc>
              </a:tr>
              <a:tr h="270709">
                <a:tc>
                  <a:txBody>
                    <a:bodyPr/>
                    <a:lstStyle/>
                    <a:p>
                      <a:pPr algn="ctr"/>
                      <a:endParaRPr lang="en-US" sz="1200" b="1" i="0" noProof="0" dirty="0">
                        <a:latin typeface="Source Sans Pro"/>
                        <a:cs typeface="Source Sans Pro"/>
                      </a:endParaRPr>
                    </a:p>
                  </a:txBody>
                  <a:tcPr anchor="ctr">
                    <a:lnR>
                      <a:noFill/>
                    </a:lnR>
                    <a:solidFill>
                      <a:schemeClr val="bg1"/>
                    </a:solidFill>
                  </a:tcPr>
                </a:tc>
                <a:tc>
                  <a:txBody>
                    <a:bodyPr/>
                    <a:lstStyle/>
                    <a:p>
                      <a:pPr algn="ctr"/>
                      <a:endParaRPr lang="fr-FR" sz="1200" b="0" i="0" dirty="0">
                        <a:latin typeface="Source Sans Pro"/>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endParaRPr lang="fr-FR" sz="1200" b="0" i="0" dirty="0">
                        <a:latin typeface="Source Sans Pro"/>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endParaRPr lang="fr-FR" sz="1200" b="0" i="0" dirty="0">
                        <a:latin typeface="Source Sans Pro"/>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r>
              <a:tr h="422416">
                <a:tc>
                  <a:txBody>
                    <a:bodyPr/>
                    <a:lstStyle/>
                    <a:p>
                      <a:pPr algn="ctr"/>
                      <a:r>
                        <a:rPr lang="en-US" sz="1200" b="1" kern="1200" noProof="0" dirty="0" smtClean="0">
                          <a:solidFill>
                            <a:schemeClr val="tx1"/>
                          </a:solidFill>
                          <a:latin typeface="Source Sans Pro"/>
                          <a:ea typeface="+mn-ea"/>
                          <a:cs typeface="Source Sans Pro"/>
                        </a:rPr>
                        <a:t>Units</a:t>
                      </a:r>
                      <a:r>
                        <a:rPr lang="en-US" sz="1200" b="1" i="0" noProof="0" dirty="0" smtClean="0">
                          <a:latin typeface="Source Sans Pro"/>
                          <a:cs typeface="Source Sans Pro"/>
                        </a:rPr>
                        <a:t> </a:t>
                      </a:r>
                      <a:r>
                        <a:rPr lang="en-US" sz="1200" b="1" i="0" noProof="0" dirty="0" smtClean="0">
                          <a:latin typeface="Source Sans Pro"/>
                          <a:ea typeface="Calibri" charset="0"/>
                          <a:cs typeface="Source Sans Pro"/>
                        </a:rPr>
                        <a:t>sold (*)</a:t>
                      </a:r>
                      <a:endParaRPr lang="en-US" sz="1200" b="1" i="0" noProof="0" dirty="0">
                        <a:latin typeface="Source Sans Pro"/>
                        <a:ea typeface="Calibri" charset="0"/>
                        <a:cs typeface="Source Sans Pro"/>
                      </a:endParaRPr>
                    </a:p>
                  </a:txBody>
                  <a:tcPr anchor="ctr">
                    <a:lnR>
                      <a:noFill/>
                    </a:lnR>
                    <a:lnB>
                      <a:noFill/>
                    </a:lnB>
                    <a:solidFill>
                      <a:schemeClr val="accent1">
                        <a:lumMod val="20000"/>
                        <a:lumOff val="80000"/>
                      </a:schemeClr>
                    </a:solidFill>
                  </a:tcPr>
                </a:tc>
                <a:tc>
                  <a:txBody>
                    <a:bodyPr/>
                    <a:lstStyle/>
                    <a:p>
                      <a:pPr algn="ctr"/>
                      <a:r>
                        <a:rPr lang="fr-FR" sz="1200" kern="1200" dirty="0" smtClean="0">
                          <a:solidFill>
                            <a:schemeClr val="tx1"/>
                          </a:solidFill>
                          <a:latin typeface="Source Sans Pro"/>
                          <a:ea typeface="+mn-ea"/>
                          <a:cs typeface="Source Sans Pro"/>
                        </a:rPr>
                        <a:t>19 500</a:t>
                      </a: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fr-FR" sz="1200" kern="1200" dirty="0" smtClean="0">
                          <a:solidFill>
                            <a:schemeClr val="tx1"/>
                          </a:solidFill>
                          <a:latin typeface="Source Sans Pro"/>
                          <a:ea typeface="+mn-ea"/>
                          <a:cs typeface="Source Sans Pro"/>
                        </a:rPr>
                        <a:t>155 000</a:t>
                      </a: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fr-FR" sz="1200" kern="1200" dirty="0" smtClean="0">
                          <a:solidFill>
                            <a:schemeClr val="tx1"/>
                          </a:solidFill>
                          <a:latin typeface="Source Sans Pro"/>
                          <a:ea typeface="+mn-ea"/>
                          <a:cs typeface="Source Sans Pro"/>
                        </a:rPr>
                        <a:t>310 </a:t>
                      </a:r>
                      <a:r>
                        <a:rPr lang="fr-FR" sz="1200" kern="1200" baseline="0" dirty="0" smtClean="0">
                          <a:solidFill>
                            <a:schemeClr val="tx1"/>
                          </a:solidFill>
                          <a:latin typeface="Source Sans Pro"/>
                          <a:ea typeface="+mn-ea"/>
                          <a:cs typeface="Source Sans Pro"/>
                        </a:rPr>
                        <a:t>000</a:t>
                      </a: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r>
              <a:tr h="270709">
                <a:tc>
                  <a:txBody>
                    <a:bodyPr/>
                    <a:lstStyle/>
                    <a:p>
                      <a:pPr algn="ctr"/>
                      <a:endParaRPr lang="en-US" sz="1200" b="1" i="0" noProof="0" dirty="0">
                        <a:latin typeface="Source Sans Pro"/>
                        <a:cs typeface="Source Sans Pro"/>
                      </a:endParaRPr>
                    </a:p>
                  </a:txBody>
                  <a:tcPr anchor="ctr">
                    <a:lnR>
                      <a:noFill/>
                    </a:lnR>
                    <a:lnT>
                      <a:noFill/>
                    </a:lnT>
                    <a:solidFill>
                      <a:schemeClr val="bg1"/>
                    </a:solidFill>
                  </a:tcPr>
                </a:tc>
                <a:tc>
                  <a:txBody>
                    <a:bodyPr/>
                    <a:lstStyle/>
                    <a:p>
                      <a:pPr algn="ct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r>
              <a:tr h="534399">
                <a:tc>
                  <a:txBody>
                    <a:bodyPr/>
                    <a:lstStyle/>
                    <a:p>
                      <a:pPr algn="ctr"/>
                      <a:r>
                        <a:rPr lang="en-US" sz="1200" b="1" noProof="0" dirty="0" smtClean="0">
                          <a:latin typeface="Source Sans Pro"/>
                          <a:cs typeface="Source Sans Pro"/>
                        </a:rPr>
                        <a:t>Revenue </a:t>
                      </a:r>
                      <a:endParaRPr lang="en-US" sz="1200" b="1" i="0" noProof="0" dirty="0">
                        <a:latin typeface="Source Sans Pro"/>
                        <a:cs typeface="Source Sans Pro"/>
                      </a:endParaRPr>
                    </a:p>
                  </a:txBody>
                  <a:tcPr anchor="ctr">
                    <a:lnR>
                      <a:noFill/>
                    </a:lnR>
                    <a:solidFill>
                      <a:schemeClr val="bg2"/>
                    </a:solidFill>
                  </a:tcPr>
                </a:tc>
                <a:tc>
                  <a:txBody>
                    <a:bodyPr/>
                    <a:lstStyle/>
                    <a:p>
                      <a:pPr algn="ctr"/>
                      <a:r>
                        <a:rPr lang="fr-FR" sz="1200" kern="1200" dirty="0" smtClean="0">
                          <a:solidFill>
                            <a:schemeClr val="tx1"/>
                          </a:solidFill>
                          <a:latin typeface="Source Sans Pro"/>
                          <a:ea typeface="+mn-ea"/>
                          <a:cs typeface="Source Sans Pro"/>
                        </a:rPr>
                        <a:t>402 </a:t>
                      </a: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fr-FR" sz="1200" kern="1200" dirty="0" smtClean="0">
                          <a:solidFill>
                            <a:schemeClr val="tx1"/>
                          </a:solidFill>
                          <a:latin typeface="Source Sans Pro"/>
                          <a:ea typeface="+mn-ea"/>
                          <a:cs typeface="Source Sans Pro"/>
                        </a:rPr>
                        <a:t>2 920 </a:t>
                      </a: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endParaRPr lang="fr-FR" sz="1200" kern="1200" dirty="0" smtClean="0">
                        <a:solidFill>
                          <a:schemeClr val="tx1"/>
                        </a:solidFill>
                        <a:latin typeface="Source Sans Pro"/>
                        <a:ea typeface="+mn-ea"/>
                        <a:cs typeface="Source Sans Pro"/>
                      </a:endParaRPr>
                    </a:p>
                    <a:p>
                      <a:pPr algn="ctr"/>
                      <a:r>
                        <a:rPr lang="fr-FR" sz="1200" kern="1200" dirty="0" smtClean="0">
                          <a:solidFill>
                            <a:schemeClr val="tx1"/>
                          </a:solidFill>
                          <a:latin typeface="Source Sans Pro"/>
                          <a:ea typeface="+mn-ea"/>
                          <a:cs typeface="Source Sans Pro"/>
                        </a:rPr>
                        <a:t>5 423</a:t>
                      </a:r>
                    </a:p>
                    <a:p>
                      <a:pPr algn="ct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2"/>
                    </a:solidFill>
                  </a:tcPr>
                </a:tc>
              </a:tr>
              <a:tr h="321256">
                <a:tc>
                  <a:txBody>
                    <a:bodyPr/>
                    <a:lstStyle/>
                    <a:p>
                      <a:pPr algn="r"/>
                      <a:r>
                        <a:rPr lang="en-US" sz="1000" b="1" noProof="0" dirty="0" smtClean="0">
                          <a:latin typeface="Source Sans Pro"/>
                          <a:cs typeface="Source Sans Pro"/>
                        </a:rPr>
                        <a:t>% (Growth)</a:t>
                      </a:r>
                      <a:endParaRPr lang="en-US" sz="1000" b="1" i="0" noProof="0" dirty="0">
                        <a:latin typeface="Source Sans Pro"/>
                        <a:cs typeface="Source Sans Pro"/>
                      </a:endParaRPr>
                    </a:p>
                  </a:txBody>
                  <a:tcPr>
                    <a:lnR>
                      <a:noFill/>
                    </a:lnR>
                    <a:lnB>
                      <a:noFill/>
                    </a:lnB>
                    <a:solidFill>
                      <a:schemeClr val="bg2"/>
                    </a:solidFill>
                  </a:tcPr>
                </a:tc>
                <a:tc>
                  <a:txBody>
                    <a:bodyPr/>
                    <a:lstStyle/>
                    <a:p>
                      <a:pPr algn="ctr"/>
                      <a:r>
                        <a:rPr lang="en-US" sz="1000" kern="1200" noProof="0" dirty="0" smtClean="0">
                          <a:solidFill>
                            <a:schemeClr val="tx1"/>
                          </a:solidFill>
                          <a:latin typeface="Source Sans Pro"/>
                          <a:ea typeface="+mn-ea"/>
                          <a:cs typeface="Source Sans Pro"/>
                        </a:rPr>
                        <a:t>-</a:t>
                      </a:r>
                      <a:endParaRPr lang="en-US" sz="1000" kern="1200" noProof="0" dirty="0">
                        <a:solidFill>
                          <a:schemeClr val="tx1"/>
                        </a:solidFill>
                        <a:latin typeface="Source Sans Pro"/>
                        <a:ea typeface="+mn-ea"/>
                        <a:cs typeface="Source Sans Pro"/>
                      </a:endParaRPr>
                    </a:p>
                  </a:txBody>
                  <a:tcP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fr-FR" sz="1000" kern="1200" dirty="0" smtClean="0">
                          <a:solidFill>
                            <a:schemeClr val="tx1"/>
                          </a:solidFill>
                          <a:latin typeface="Source Sans Pro"/>
                          <a:ea typeface="+mn-ea"/>
                          <a:cs typeface="Source Sans Pro"/>
                        </a:rPr>
                        <a:t>-</a:t>
                      </a:r>
                      <a:endParaRPr lang="fr-FR" sz="1000" kern="1200" dirty="0">
                        <a:solidFill>
                          <a:schemeClr val="tx1"/>
                        </a:solidFill>
                        <a:latin typeface="Source Sans Pro"/>
                        <a:ea typeface="+mn-ea"/>
                        <a:cs typeface="Source Sans Pro"/>
                      </a:endParaRPr>
                    </a:p>
                  </a:txBody>
                  <a:tcP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fr-FR" sz="1000" kern="1200" dirty="0" smtClean="0">
                          <a:solidFill>
                            <a:schemeClr val="tx1"/>
                          </a:solidFill>
                          <a:latin typeface="Source Sans Pro"/>
                          <a:ea typeface="+mn-ea"/>
                          <a:cs typeface="Source Sans Pro"/>
                        </a:rPr>
                        <a:t>93%</a:t>
                      </a:r>
                      <a:endParaRPr lang="fr-FR" sz="1000" kern="1200" dirty="0">
                        <a:solidFill>
                          <a:schemeClr val="tx1"/>
                        </a:solidFill>
                        <a:latin typeface="Source Sans Pro"/>
                        <a:ea typeface="+mn-ea"/>
                        <a:cs typeface="Source Sans Pro"/>
                      </a:endParaRPr>
                    </a:p>
                  </a:txBody>
                  <a:tcPr>
                    <a:lnL>
                      <a:noFill/>
                    </a:lnL>
                    <a:lnR>
                      <a:noFill/>
                    </a:lnR>
                    <a:lnT>
                      <a:noFill/>
                    </a:lnT>
                    <a:lnB>
                      <a:noFill/>
                    </a:lnB>
                    <a:lnTlToBr w="12700" cmpd="sng">
                      <a:noFill/>
                      <a:prstDash val="solid"/>
                    </a:lnTlToBr>
                    <a:lnBlToTr w="12700" cmpd="sng">
                      <a:noFill/>
                      <a:prstDash val="solid"/>
                    </a:lnBlToTr>
                    <a:solidFill>
                      <a:schemeClr val="bg2"/>
                    </a:solidFill>
                  </a:tcPr>
                </a:tc>
              </a:tr>
              <a:tr h="270709">
                <a:tc>
                  <a:txBody>
                    <a:bodyPr/>
                    <a:lstStyle/>
                    <a:p>
                      <a:pPr algn="ctr"/>
                      <a:endParaRPr lang="en-US" sz="1200" b="1" i="0" baseline="0" noProof="0" dirty="0" smtClean="0">
                        <a:latin typeface="Source Sans Pro"/>
                        <a:cs typeface="Source Sans Pro"/>
                      </a:endParaRPr>
                    </a:p>
                  </a:txBody>
                  <a:tcPr anchor="ctr">
                    <a:lnR>
                      <a:noFill/>
                    </a:lnR>
                    <a:lnT>
                      <a:noFill/>
                    </a:lnT>
                    <a:solidFill>
                      <a:schemeClr val="bg1"/>
                    </a:solidFill>
                  </a:tcPr>
                </a:tc>
                <a:tc>
                  <a:txBody>
                    <a:bodyPr/>
                    <a:lstStyle/>
                    <a:p>
                      <a:pPr algn="ct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r>
              <a:tr h="422416">
                <a:tc>
                  <a:txBody>
                    <a:bodyPr/>
                    <a:lstStyle/>
                    <a:p>
                      <a:pPr algn="ctr"/>
                      <a:r>
                        <a:rPr lang="en-US" sz="1200" b="1" baseline="0" noProof="0" dirty="0" smtClean="0">
                          <a:latin typeface="Source Sans Pro"/>
                          <a:cs typeface="Source Sans Pro"/>
                        </a:rPr>
                        <a:t>EBITDA </a:t>
                      </a:r>
                      <a:endParaRPr lang="en-US" sz="1200" b="1" i="0" baseline="0" noProof="0" dirty="0" smtClean="0">
                        <a:latin typeface="Source Sans Pro"/>
                        <a:cs typeface="Source Sans Pro"/>
                      </a:endParaRPr>
                    </a:p>
                  </a:txBody>
                  <a:tcPr anchor="ctr">
                    <a:lnR>
                      <a:noFill/>
                    </a:lnR>
                    <a:solidFill>
                      <a:schemeClr val="bg2"/>
                    </a:solidFill>
                  </a:tcPr>
                </a:tc>
                <a:tc>
                  <a:txBody>
                    <a:bodyPr/>
                    <a:lstStyle/>
                    <a:p>
                      <a:pPr algn="ctr"/>
                      <a:r>
                        <a:rPr lang="fr-FR" sz="1200" kern="1200" dirty="0" smtClean="0">
                          <a:solidFill>
                            <a:schemeClr val="tx1"/>
                          </a:solidFill>
                          <a:latin typeface="Source Sans Pro"/>
                          <a:ea typeface="+mn-ea"/>
                          <a:cs typeface="Source Sans Pro"/>
                        </a:rPr>
                        <a:t>-316</a:t>
                      </a:r>
                    </a:p>
                  </a:txBody>
                  <a:tcPr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fr-FR" sz="1200" kern="1200" dirty="0" smtClean="0">
                          <a:solidFill>
                            <a:schemeClr val="tx1"/>
                          </a:solidFill>
                          <a:latin typeface="Source Sans Pro"/>
                          <a:ea typeface="+mn-ea"/>
                          <a:cs typeface="Source Sans Pro"/>
                        </a:rPr>
                        <a:t>+103</a:t>
                      </a:r>
                    </a:p>
                  </a:txBody>
                  <a:tcPr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fr-FR" sz="1200" kern="1200" dirty="0" smtClean="0">
                          <a:solidFill>
                            <a:schemeClr val="tx1"/>
                          </a:solidFill>
                          <a:latin typeface="Source Sans Pro"/>
                          <a:ea typeface="+mn-ea"/>
                          <a:cs typeface="Source Sans Pro"/>
                        </a:rPr>
                        <a:t>+666</a:t>
                      </a:r>
                    </a:p>
                  </a:txBody>
                  <a:tcPr anchor="ctr">
                    <a:lnL>
                      <a:noFill/>
                    </a:lnL>
                    <a:lnR>
                      <a:noFill/>
                    </a:lnR>
                    <a:lnT>
                      <a:noFill/>
                    </a:lnT>
                    <a:lnB>
                      <a:noFill/>
                    </a:lnB>
                    <a:lnTlToBr w="12700" cmpd="sng">
                      <a:noFill/>
                      <a:prstDash val="solid"/>
                    </a:lnTlToBr>
                    <a:lnBlToTr w="12700" cmpd="sng">
                      <a:noFill/>
                      <a:prstDash val="solid"/>
                    </a:lnBlToTr>
                    <a:solidFill>
                      <a:schemeClr val="bg2"/>
                    </a:solidFill>
                  </a:tcPr>
                </a:tc>
              </a:tr>
              <a:tr h="264023">
                <a:tc>
                  <a:txBody>
                    <a:bodyPr/>
                    <a:lstStyle/>
                    <a:p>
                      <a:pPr algn="r"/>
                      <a:r>
                        <a:rPr lang="en-US" sz="1000" b="1" noProof="0" dirty="0" smtClean="0">
                          <a:latin typeface="Source Sans Pro"/>
                          <a:cs typeface="Source Sans Pro"/>
                        </a:rPr>
                        <a:t> % (Revenue)</a:t>
                      </a:r>
                      <a:endParaRPr lang="en-US" sz="1000" b="1" i="0" noProof="0" dirty="0">
                        <a:latin typeface="Source Sans Pro"/>
                        <a:cs typeface="Source Sans Pro"/>
                      </a:endParaRPr>
                    </a:p>
                  </a:txBody>
                  <a:tcPr>
                    <a:lnR>
                      <a:noFill/>
                    </a:lnR>
                    <a:lnB>
                      <a:noFill/>
                    </a:lnB>
                    <a:solidFill>
                      <a:schemeClr val="bg2"/>
                    </a:solidFill>
                  </a:tcPr>
                </a:tc>
                <a:tc>
                  <a:txBody>
                    <a:bodyPr/>
                    <a:lstStyle/>
                    <a:p>
                      <a:pPr algn="ctr"/>
                      <a:r>
                        <a:rPr lang="fr-FR" sz="1000" kern="1200" dirty="0" smtClean="0">
                          <a:solidFill>
                            <a:schemeClr val="tx1"/>
                          </a:solidFill>
                          <a:latin typeface="Source Sans Pro"/>
                          <a:ea typeface="+mn-ea"/>
                          <a:cs typeface="Source Sans Pro"/>
                        </a:rPr>
                        <a:t>-78%</a:t>
                      </a:r>
                      <a:endParaRPr lang="fr-FR" sz="1000" kern="1200" dirty="0">
                        <a:solidFill>
                          <a:schemeClr val="tx1"/>
                        </a:solidFill>
                        <a:latin typeface="Source Sans Pro"/>
                        <a:ea typeface="+mn-ea"/>
                        <a:cs typeface="Source Sans Pro"/>
                      </a:endParaRPr>
                    </a:p>
                  </a:txBody>
                  <a:tcP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fr-FR" sz="1000" kern="1200" dirty="0" smtClean="0">
                          <a:solidFill>
                            <a:schemeClr val="tx1"/>
                          </a:solidFill>
                          <a:latin typeface="Source Sans Pro"/>
                          <a:ea typeface="+mn-ea"/>
                          <a:cs typeface="Source Sans Pro"/>
                        </a:rPr>
                        <a:t>3%</a:t>
                      </a:r>
                      <a:endParaRPr lang="fr-FR" sz="1000" kern="1200" dirty="0">
                        <a:solidFill>
                          <a:schemeClr val="tx1"/>
                        </a:solidFill>
                        <a:latin typeface="Source Sans Pro"/>
                        <a:ea typeface="+mn-ea"/>
                        <a:cs typeface="Source Sans Pro"/>
                      </a:endParaRPr>
                    </a:p>
                  </a:txBody>
                  <a:tcP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fr-FR" sz="1000" kern="1200" dirty="0" smtClean="0">
                          <a:solidFill>
                            <a:schemeClr val="tx1"/>
                          </a:solidFill>
                          <a:latin typeface="Source Sans Pro"/>
                          <a:ea typeface="+mn-ea"/>
                          <a:cs typeface="Source Sans Pro"/>
                        </a:rPr>
                        <a:t>12% </a:t>
                      </a:r>
                      <a:endParaRPr lang="fr-FR" sz="1000" kern="1200" dirty="0">
                        <a:solidFill>
                          <a:schemeClr val="tx1"/>
                        </a:solidFill>
                        <a:latin typeface="Source Sans Pro"/>
                        <a:ea typeface="+mn-ea"/>
                        <a:cs typeface="Source Sans Pro"/>
                      </a:endParaRPr>
                    </a:p>
                  </a:txBody>
                  <a:tcPr>
                    <a:lnL>
                      <a:noFill/>
                    </a:lnL>
                    <a:lnR>
                      <a:noFill/>
                    </a:lnR>
                    <a:lnT>
                      <a:noFill/>
                    </a:lnT>
                    <a:lnB>
                      <a:noFill/>
                    </a:lnB>
                    <a:lnTlToBr w="12700" cmpd="sng">
                      <a:noFill/>
                      <a:prstDash val="solid"/>
                    </a:lnTlToBr>
                    <a:lnBlToTr w="12700" cmpd="sng">
                      <a:noFill/>
                      <a:prstDash val="solid"/>
                    </a:lnBlToTr>
                    <a:solidFill>
                      <a:schemeClr val="bg2"/>
                    </a:solidFill>
                  </a:tcPr>
                </a:tc>
              </a:tr>
              <a:tr h="270709">
                <a:tc>
                  <a:txBody>
                    <a:bodyPr/>
                    <a:lstStyle/>
                    <a:p>
                      <a:pPr algn="ctr"/>
                      <a:endParaRPr lang="en-US" sz="1200" b="1" i="0" noProof="0" dirty="0">
                        <a:latin typeface="Source Sans Pro"/>
                        <a:cs typeface="Source Sans Pro"/>
                      </a:endParaRPr>
                    </a:p>
                  </a:txBody>
                  <a:tcPr anchor="ctr">
                    <a:lnR>
                      <a:noFill/>
                    </a:lnR>
                    <a:lnT>
                      <a:noFill/>
                    </a:lnT>
                    <a:solidFill>
                      <a:schemeClr val="bg1"/>
                    </a:solidFill>
                  </a:tcPr>
                </a:tc>
                <a:tc>
                  <a:txBody>
                    <a:bodyPr/>
                    <a:lstStyle/>
                    <a:p>
                      <a:pPr algn="ct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endParaRPr lang="fr-FR" sz="1200" kern="1200" dirty="0">
                        <a:solidFill>
                          <a:schemeClr val="tx1"/>
                        </a:solidFill>
                        <a:latin typeface="Source Sans Pro"/>
                        <a:ea typeface="+mn-ea"/>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r>
              <a:tr h="579219">
                <a:tc>
                  <a:txBody>
                    <a:bodyPr/>
                    <a:lstStyle/>
                    <a:p>
                      <a:pPr algn="ctr"/>
                      <a:r>
                        <a:rPr lang="en-US" sz="1200" b="1" noProof="0" dirty="0" smtClean="0">
                          <a:latin typeface="Source Sans Pro"/>
                          <a:cs typeface="Source Sans Pro"/>
                        </a:rPr>
                        <a:t>Net</a:t>
                      </a:r>
                      <a:r>
                        <a:rPr lang="en-US" sz="1200" b="1" baseline="0" noProof="0" dirty="0" smtClean="0">
                          <a:latin typeface="Source Sans Pro"/>
                          <a:cs typeface="Source Sans Pro"/>
                        </a:rPr>
                        <a:t> Cash </a:t>
                      </a:r>
                    </a:p>
                    <a:p>
                      <a:pPr algn="ctr"/>
                      <a:r>
                        <a:rPr lang="en-US" sz="1200" b="1" baseline="0" noProof="0" dirty="0" smtClean="0">
                          <a:latin typeface="Source Sans Pro"/>
                          <a:cs typeface="Source Sans Pro"/>
                        </a:rPr>
                        <a:t>(After financing) </a:t>
                      </a:r>
                    </a:p>
                  </a:txBody>
                  <a:tcPr anchor="ctr">
                    <a:lnR>
                      <a:noFill/>
                    </a:lnR>
                    <a:lnB>
                      <a:noFill/>
                    </a:lnB>
                    <a:solidFill>
                      <a:schemeClr val="accent1">
                        <a:lumMod val="20000"/>
                        <a:lumOff val="80000"/>
                      </a:schemeClr>
                    </a:solidFill>
                  </a:tcPr>
                </a:tc>
                <a:tc>
                  <a:txBody>
                    <a:bodyPr/>
                    <a:lstStyle/>
                    <a:p>
                      <a:pPr algn="ctr"/>
                      <a:r>
                        <a:rPr lang="fr-FR" sz="1200" b="0" i="0" dirty="0" smtClean="0">
                          <a:latin typeface="Source Sans Pro"/>
                          <a:cs typeface="Source Sans Pro"/>
                        </a:rPr>
                        <a:t>+</a:t>
                      </a:r>
                      <a:r>
                        <a:rPr lang="fr-FR" sz="1200" b="0" i="0" dirty="0" smtClean="0">
                          <a:latin typeface="Source Sans Pro"/>
                          <a:cs typeface="Source Sans Pro"/>
                        </a:rPr>
                        <a:t>258</a:t>
                      </a:r>
                      <a:endParaRPr lang="fr-FR" sz="1200" b="0" i="0" dirty="0" smtClean="0">
                        <a:latin typeface="Source Sans Pro"/>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fr-FR" sz="1200" b="0" i="0" dirty="0" smtClean="0">
                          <a:latin typeface="Source Sans Pro"/>
                          <a:cs typeface="Source Sans Pro"/>
                        </a:rPr>
                        <a:t>+343</a:t>
                      </a:r>
                      <a:endParaRPr lang="fr-FR" sz="1200" b="0" i="0" dirty="0" smtClean="0">
                        <a:latin typeface="Source Sans Pro"/>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fr-FR" sz="1200" dirty="0" smtClean="0">
                          <a:latin typeface="Source Sans Pro"/>
                          <a:cs typeface="Source Sans Pro"/>
                        </a:rPr>
                        <a:t>+445</a:t>
                      </a:r>
                      <a:endParaRPr lang="fr-FR" sz="1200" dirty="0" smtClean="0">
                        <a:latin typeface="Source Sans Pro"/>
                        <a:cs typeface="Source Sans Pro"/>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r>
            </a:tbl>
          </a:graphicData>
        </a:graphic>
      </p:graphicFrame>
      <p:sp>
        <p:nvSpPr>
          <p:cNvPr id="8" name="Titre 1"/>
          <p:cNvSpPr txBox="1">
            <a:spLocks/>
          </p:cNvSpPr>
          <p:nvPr/>
        </p:nvSpPr>
        <p:spPr>
          <a:xfrm>
            <a:off x="711199" y="743585"/>
            <a:ext cx="6408245" cy="74136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400" b="0" i="0" u="sng" kern="1200">
                <a:solidFill>
                  <a:schemeClr val="tx1"/>
                </a:solidFill>
                <a:latin typeface="Helvetica Neue Thin" charset="0"/>
                <a:ea typeface="Helvetica Neue Thin" charset="0"/>
                <a:cs typeface="Helvetica Neue Thin" charset="0"/>
              </a:defRPr>
            </a:lvl1pPr>
          </a:lstStyle>
          <a:p>
            <a:r>
              <a:rPr lang="en-US" sz="2900" u="none" dirty="0" smtClean="0">
                <a:latin typeface="Source Sans Pro Light"/>
                <a:cs typeface="Source Sans Pro Light"/>
              </a:rPr>
              <a:t>Financial forecast 2017-2019</a:t>
            </a:r>
            <a:endParaRPr lang="en-US" sz="2900" u="none" dirty="0">
              <a:latin typeface="Source Sans Pro Light"/>
              <a:cs typeface="Source Sans Pro Light"/>
            </a:endParaRPr>
          </a:p>
        </p:txBody>
      </p:sp>
      <p:sp>
        <p:nvSpPr>
          <p:cNvPr id="2" name="ZoneTexte 1"/>
          <p:cNvSpPr txBox="1"/>
          <p:nvPr/>
        </p:nvSpPr>
        <p:spPr>
          <a:xfrm>
            <a:off x="2292130" y="6132709"/>
            <a:ext cx="4081163" cy="492443"/>
          </a:xfrm>
          <a:prstGeom prst="rect">
            <a:avLst/>
          </a:prstGeom>
          <a:noFill/>
        </p:spPr>
        <p:txBody>
          <a:bodyPr wrap="none" rtlCol="0">
            <a:spAutoFit/>
          </a:bodyPr>
          <a:lstStyle/>
          <a:p>
            <a:r>
              <a:rPr lang="en-US" sz="1400" dirty="0" smtClean="0">
                <a:latin typeface="Source Sans Pro Light"/>
                <a:cs typeface="Source Sans Pro Light"/>
              </a:rPr>
              <a:t> </a:t>
            </a:r>
            <a:r>
              <a:rPr lang="en-US" sz="1400" i="1" dirty="0" smtClean="0">
                <a:latin typeface="Source Sans Pro Light"/>
                <a:cs typeface="Source Sans Pro Light"/>
              </a:rPr>
              <a:t>*  </a:t>
            </a:r>
            <a:r>
              <a:rPr lang="en-US" sz="1200" i="1" dirty="0" smtClean="0">
                <a:latin typeface="Source Sans Pro Light"/>
                <a:cs typeface="Source Sans Pro Light"/>
              </a:rPr>
              <a:t>Including </a:t>
            </a:r>
            <a:r>
              <a:rPr lang="en-US" sz="1200" i="1" dirty="0">
                <a:latin typeface="Source Sans Pro Light"/>
                <a:cs typeface="Source Sans Pro Light"/>
              </a:rPr>
              <a:t> </a:t>
            </a:r>
            <a:r>
              <a:rPr lang="en-US" sz="1200" i="1" dirty="0" smtClean="0">
                <a:latin typeface="Source Sans Pro Light"/>
                <a:cs typeface="Source Sans Pro Light"/>
              </a:rPr>
              <a:t>CS Guardian, CS Checker,  HC Guardian</a:t>
            </a:r>
          </a:p>
          <a:p>
            <a:endParaRPr lang="en-US" sz="1200" i="1" dirty="0">
              <a:latin typeface="Source Sans Pro Light"/>
              <a:cs typeface="Source Sans Pro Light"/>
            </a:endParaRPr>
          </a:p>
        </p:txBody>
      </p:sp>
      <p:pic>
        <p:nvPicPr>
          <p:cNvPr id="6" name="Image 5"/>
          <p:cNvPicPr>
            <a:picLocks noChangeAspect="1"/>
          </p:cNvPicPr>
          <p:nvPr/>
        </p:nvPicPr>
        <p:blipFill>
          <a:blip r:embed="rId3"/>
          <a:stretch>
            <a:fillRect/>
          </a:stretch>
        </p:blipFill>
        <p:spPr>
          <a:xfrm>
            <a:off x="584586" y="6135128"/>
            <a:ext cx="7912100" cy="50800"/>
          </a:xfrm>
          <a:prstGeom prst="rect">
            <a:avLst/>
          </a:prstGeom>
        </p:spPr>
      </p:pic>
    </p:spTree>
    <p:extLst>
      <p:ext uri="{BB962C8B-B14F-4D97-AF65-F5344CB8AC3E}">
        <p14:creationId xmlns:p14="http://schemas.microsoft.com/office/powerpoint/2010/main" val="138366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628650" y="821267"/>
            <a:ext cx="7886700" cy="5717646"/>
          </a:xfrm>
        </p:spPr>
        <p:txBody>
          <a:bodyPr>
            <a:normAutofit fontScale="90000"/>
          </a:bodyPr>
          <a:lstStyle/>
          <a:p>
            <a:pPr algn="ctr"/>
            <a:r>
              <a:rPr lang="en-US" dirty="0" smtClean="0">
                <a:latin typeface="Source Sans Pro" charset="0"/>
                <a:ea typeface="Source Sans Pro" charset="0"/>
                <a:cs typeface="Source Sans Pro" charset="0"/>
              </a:rPr>
              <a:t/>
            </a:r>
            <a:br>
              <a:rPr lang="en-US" dirty="0" smtClean="0">
                <a:latin typeface="Source Sans Pro" charset="0"/>
                <a:ea typeface="Source Sans Pro" charset="0"/>
                <a:cs typeface="Source Sans Pro" charset="0"/>
              </a:rPr>
            </a:br>
            <a:r>
              <a:rPr lang="en-US" dirty="0" smtClean="0">
                <a:solidFill>
                  <a:schemeClr val="accent1">
                    <a:lumMod val="50000"/>
                  </a:schemeClr>
                </a:solidFill>
                <a:latin typeface="Source Sans Pro" charset="0"/>
                <a:ea typeface="Source Sans Pro" charset="0"/>
                <a:cs typeface="Source Sans Pro" charset="0"/>
              </a:rPr>
              <a:t/>
            </a:r>
            <a:br>
              <a:rPr lang="en-US" dirty="0" smtClean="0">
                <a:solidFill>
                  <a:schemeClr val="accent1">
                    <a:lumMod val="50000"/>
                  </a:schemeClr>
                </a:solidFill>
                <a:latin typeface="Source Sans Pro" charset="0"/>
                <a:ea typeface="Source Sans Pro" charset="0"/>
                <a:cs typeface="Source Sans Pro" charset="0"/>
              </a:rPr>
            </a:br>
            <a:r>
              <a:rPr lang="en-US" dirty="0" smtClean="0">
                <a:latin typeface="Source Sans Pro" charset="0"/>
                <a:ea typeface="Source Sans Pro" charset="0"/>
                <a:cs typeface="Source Sans Pro" charset="0"/>
              </a:rPr>
              <a:t/>
            </a:r>
            <a:br>
              <a:rPr lang="en-US" dirty="0" smtClean="0">
                <a:latin typeface="Source Sans Pro" charset="0"/>
                <a:ea typeface="Source Sans Pro" charset="0"/>
                <a:cs typeface="Source Sans Pro" charset="0"/>
              </a:rPr>
            </a:br>
            <a:r>
              <a:rPr lang="en-US" dirty="0" smtClean="0">
                <a:latin typeface="Source Sans Pro" charset="0"/>
                <a:ea typeface="Source Sans Pro" charset="0"/>
                <a:cs typeface="Source Sans Pro" charset="0"/>
              </a:rPr>
              <a:t/>
            </a:r>
            <a:br>
              <a:rPr lang="en-US" dirty="0" smtClean="0">
                <a:latin typeface="Source Sans Pro" charset="0"/>
                <a:ea typeface="Source Sans Pro" charset="0"/>
                <a:cs typeface="Source Sans Pro" charset="0"/>
              </a:rPr>
            </a:br>
            <a:r>
              <a:rPr lang="en-US" dirty="0">
                <a:latin typeface="Source Sans Pro" charset="0"/>
                <a:ea typeface="Source Sans Pro" charset="0"/>
                <a:cs typeface="Source Sans Pro" charset="0"/>
              </a:rPr>
              <a:t/>
            </a:r>
            <a:br>
              <a:rPr lang="en-US" dirty="0">
                <a:latin typeface="Source Sans Pro" charset="0"/>
                <a:ea typeface="Source Sans Pro" charset="0"/>
                <a:cs typeface="Source Sans Pro" charset="0"/>
              </a:rPr>
            </a:br>
            <a:r>
              <a:rPr lang="en-US" dirty="0" smtClean="0">
                <a:latin typeface="Source Sans Pro" charset="0"/>
                <a:ea typeface="Source Sans Pro" charset="0"/>
                <a:cs typeface="Source Sans Pro" charset="0"/>
              </a:rPr>
              <a:t/>
            </a:r>
            <a:br>
              <a:rPr lang="en-US" dirty="0" smtClean="0">
                <a:latin typeface="Source Sans Pro" charset="0"/>
                <a:ea typeface="Source Sans Pro" charset="0"/>
                <a:cs typeface="Source Sans Pro" charset="0"/>
              </a:rPr>
            </a:br>
            <a:r>
              <a:rPr lang="en-US" dirty="0">
                <a:latin typeface="Source Sans Pro" charset="0"/>
                <a:ea typeface="Source Sans Pro" charset="0"/>
                <a:cs typeface="Source Sans Pro" charset="0"/>
              </a:rPr>
              <a:t/>
            </a:r>
            <a:br>
              <a:rPr lang="en-US" dirty="0">
                <a:latin typeface="Source Sans Pro" charset="0"/>
                <a:ea typeface="Source Sans Pro" charset="0"/>
                <a:cs typeface="Source Sans Pro" charset="0"/>
              </a:rPr>
            </a:br>
            <a:r>
              <a:rPr lang="en-US" dirty="0" smtClean="0">
                <a:latin typeface="Source Sans Pro" charset="0"/>
                <a:ea typeface="Source Sans Pro" charset="0"/>
                <a:cs typeface="Source Sans Pro" charset="0"/>
              </a:rPr>
              <a:t/>
            </a:r>
            <a:br>
              <a:rPr lang="en-US" dirty="0" smtClean="0">
                <a:latin typeface="Source Sans Pro" charset="0"/>
                <a:ea typeface="Source Sans Pro" charset="0"/>
                <a:cs typeface="Source Sans Pro" charset="0"/>
              </a:rPr>
            </a:br>
            <a:r>
              <a:rPr lang="en-US" dirty="0">
                <a:latin typeface="Source Sans Pro" charset="0"/>
                <a:ea typeface="Source Sans Pro" charset="0"/>
                <a:cs typeface="Source Sans Pro" charset="0"/>
              </a:rPr>
              <a:t/>
            </a:r>
            <a:br>
              <a:rPr lang="en-US" dirty="0">
                <a:latin typeface="Source Sans Pro" charset="0"/>
                <a:ea typeface="Source Sans Pro" charset="0"/>
                <a:cs typeface="Source Sans Pro" charset="0"/>
              </a:rPr>
            </a:br>
            <a:r>
              <a:rPr lang="en-US" dirty="0" smtClean="0">
                <a:latin typeface="Source Sans Pro" charset="0"/>
                <a:ea typeface="Source Sans Pro" charset="0"/>
                <a:cs typeface="Source Sans Pro" charset="0"/>
              </a:rPr>
              <a:t/>
            </a:r>
            <a:br>
              <a:rPr lang="en-US" dirty="0" smtClean="0">
                <a:latin typeface="Source Sans Pro" charset="0"/>
                <a:ea typeface="Source Sans Pro" charset="0"/>
                <a:cs typeface="Source Sans Pro" charset="0"/>
              </a:rPr>
            </a:br>
            <a:r>
              <a:rPr lang="en-US" sz="2800" b="1" dirty="0" smtClean="0">
                <a:latin typeface="Source Sans Pro Semibold" charset="0"/>
                <a:ea typeface="Source Sans Pro Semibold" charset="0"/>
                <a:cs typeface="Source Sans Pro Semibold" charset="0"/>
              </a:rPr>
              <a:t>Edouard Dupont-Madinier</a:t>
            </a:r>
            <a:br>
              <a:rPr lang="en-US" sz="2800" b="1" dirty="0" smtClean="0">
                <a:latin typeface="Source Sans Pro Semibold" charset="0"/>
                <a:ea typeface="Source Sans Pro Semibold" charset="0"/>
                <a:cs typeface="Source Sans Pro Semibold" charset="0"/>
              </a:rPr>
            </a:br>
            <a:r>
              <a:rPr lang="en-US" sz="2800" dirty="0" smtClean="0">
                <a:latin typeface="Source Sans Pro Semibold" charset="0"/>
                <a:ea typeface="Source Sans Pro Semibold" charset="0"/>
                <a:cs typeface="Source Sans Pro Semibold" charset="0"/>
              </a:rPr>
              <a:t>06 17 11 65 37 </a:t>
            </a:r>
            <a:br>
              <a:rPr lang="en-US" sz="2800" dirty="0" smtClean="0">
                <a:latin typeface="Source Sans Pro Semibold" charset="0"/>
                <a:ea typeface="Source Sans Pro Semibold" charset="0"/>
                <a:cs typeface="Source Sans Pro Semibold" charset="0"/>
              </a:rPr>
            </a:br>
            <a:r>
              <a:rPr lang="en-US" sz="2200" dirty="0">
                <a:latin typeface="Source Sans Pro Light" charset="0"/>
                <a:ea typeface="Source Sans Pro Light" charset="0"/>
                <a:cs typeface="Source Sans Pro Light" charset="0"/>
                <a:hlinkClick r:id="rId3"/>
              </a:rPr>
              <a:t>info@</a:t>
            </a:r>
            <a:r>
              <a:rPr lang="en-US" sz="2200" dirty="0" smtClean="0">
                <a:latin typeface="Source Sans Pro Light" charset="0"/>
                <a:ea typeface="Source Sans Pro Light" charset="0"/>
                <a:cs typeface="Source Sans Pro Light" charset="0"/>
                <a:hlinkClick r:id="rId3"/>
              </a:rPr>
              <a:t>bluebeep.eu</a:t>
            </a:r>
            <a:r>
              <a:rPr lang="en-US" sz="2200" dirty="0" smtClean="0">
                <a:latin typeface="Source Sans Pro Semibold" charset="0"/>
                <a:ea typeface="Source Sans Pro Semibold" charset="0"/>
                <a:cs typeface="Source Sans Pro Semibold" charset="0"/>
              </a:rPr>
              <a:t/>
            </a:r>
            <a:br>
              <a:rPr lang="en-US" sz="2200" dirty="0" smtClean="0">
                <a:latin typeface="Source Sans Pro Semibold" charset="0"/>
                <a:ea typeface="Source Sans Pro Semibold" charset="0"/>
                <a:cs typeface="Source Sans Pro Semibold" charset="0"/>
              </a:rPr>
            </a:br>
            <a:r>
              <a:rPr lang="en-US" sz="2200" dirty="0" smtClean="0">
                <a:solidFill>
                  <a:schemeClr val="accent1">
                    <a:lumMod val="50000"/>
                  </a:schemeClr>
                </a:solidFill>
                <a:latin typeface="Source Sans Pro Light" charset="0"/>
                <a:ea typeface="Source Sans Pro Light" charset="0"/>
                <a:cs typeface="Source Sans Pro Light" charset="0"/>
                <a:hlinkClick r:id="rId4"/>
              </a:rPr>
              <a:t>www.bluebeep.fr</a:t>
            </a:r>
            <a:r>
              <a:rPr lang="en-US" sz="2800" dirty="0" smtClean="0">
                <a:latin typeface="Source Sans Pro" charset="0"/>
                <a:ea typeface="Source Sans Pro" charset="0"/>
                <a:cs typeface="Source Sans Pro" charset="0"/>
              </a:rPr>
              <a:t/>
            </a:r>
            <a:br>
              <a:rPr lang="en-US" sz="2800" dirty="0" smtClean="0">
                <a:latin typeface="Source Sans Pro" charset="0"/>
                <a:ea typeface="Source Sans Pro" charset="0"/>
                <a:cs typeface="Source Sans Pro" charset="0"/>
              </a:rPr>
            </a:br>
            <a:endParaRPr lang="en-US" dirty="0">
              <a:latin typeface="Source Sans Pro Light" charset="0"/>
              <a:ea typeface="Source Sans Pro Light" charset="0"/>
              <a:cs typeface="Source Sans Pro Light" charset="0"/>
            </a:endParaRPr>
          </a:p>
        </p:txBody>
      </p:sp>
      <p:sp>
        <p:nvSpPr>
          <p:cNvPr id="3" name="Espace réservé du numéro de diapositive 2"/>
          <p:cNvSpPr>
            <a:spLocks noGrp="1"/>
          </p:cNvSpPr>
          <p:nvPr>
            <p:ph type="sldNum" sz="quarter" idx="10"/>
          </p:nvPr>
        </p:nvSpPr>
        <p:spPr/>
        <p:txBody>
          <a:bodyPr/>
          <a:lstStyle/>
          <a:p>
            <a:fld id="{10F72897-C1E3-DB4B-9044-3B86E305D7F6}" type="slidenum">
              <a:rPr lang="fr-FR" smtClean="0"/>
              <a:pPr/>
              <a:t>19</a:t>
            </a:fld>
            <a:endParaRPr lang="fr-FR" dirty="0"/>
          </a:p>
        </p:txBody>
      </p:sp>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l="10699" t="33565" r="29413" b="35372"/>
          <a:stretch/>
        </p:blipFill>
        <p:spPr>
          <a:xfrm>
            <a:off x="2787650" y="698011"/>
            <a:ext cx="3435084" cy="1292834"/>
          </a:xfrm>
          <a:prstGeom prst="rect">
            <a:avLst/>
          </a:prstGeom>
        </p:spPr>
      </p:pic>
    </p:spTree>
    <p:extLst>
      <p:ext uri="{BB962C8B-B14F-4D97-AF65-F5344CB8AC3E}">
        <p14:creationId xmlns:p14="http://schemas.microsoft.com/office/powerpoint/2010/main" val="10437016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8488" y="365126"/>
            <a:ext cx="7744531" cy="1325563"/>
          </a:xfrm>
        </p:spPr>
        <p:txBody>
          <a:bodyPr>
            <a:noAutofit/>
          </a:bodyPr>
          <a:lstStyle/>
          <a:p>
            <a:r>
              <a:rPr lang="en-US" sz="4000" dirty="0" smtClean="0">
                <a:latin typeface="Source Sans Pro"/>
                <a:ea typeface="Helvetica Neue" charset="0"/>
                <a:cs typeface="Source Sans Pro"/>
              </a:rPr>
              <a:t>Children are exposed to injuries and death </a:t>
            </a:r>
            <a:endParaRPr lang="en-US" sz="4000" u="none" dirty="0">
              <a:latin typeface="Source Sans Pro"/>
              <a:ea typeface="Helvetica Neue" charset="0"/>
              <a:cs typeface="Source Sans Pro"/>
            </a:endParaRPr>
          </a:p>
        </p:txBody>
      </p:sp>
      <p:sp>
        <p:nvSpPr>
          <p:cNvPr id="11" name="Espace réservé du contenu 10"/>
          <p:cNvSpPr>
            <a:spLocks noGrp="1"/>
          </p:cNvSpPr>
          <p:nvPr>
            <p:ph idx="1"/>
          </p:nvPr>
        </p:nvSpPr>
        <p:spPr>
          <a:xfrm>
            <a:off x="628650" y="2014151"/>
            <a:ext cx="7886700" cy="4360524"/>
          </a:xfrm>
        </p:spPr>
        <p:txBody>
          <a:bodyPr>
            <a:normAutofit/>
          </a:bodyPr>
          <a:lstStyle/>
          <a:p>
            <a:pPr marL="0" indent="0">
              <a:spcAft>
                <a:spcPts val="600"/>
              </a:spcAft>
              <a:buNone/>
            </a:pPr>
            <a:r>
              <a:rPr lang="en-US" sz="1800" dirty="0">
                <a:latin typeface="Source Sans Pro"/>
                <a:ea typeface="Helvetica Neue" charset="0"/>
                <a:cs typeface="Source Sans Pro"/>
              </a:rPr>
              <a:t>D</a:t>
            </a:r>
            <a:r>
              <a:rPr lang="en-US" sz="1800" dirty="0" smtClean="0">
                <a:latin typeface="Source Sans Pro"/>
                <a:ea typeface="Helvetica Neue" charset="0"/>
                <a:cs typeface="Source Sans Pro"/>
              </a:rPr>
              <a:t>espite use of certified Car Seats:</a:t>
            </a:r>
          </a:p>
          <a:p>
            <a:pPr marL="285750" indent="-285750">
              <a:spcAft>
                <a:spcPts val="600"/>
              </a:spcAft>
            </a:pPr>
            <a:r>
              <a:rPr lang="is-IS" sz="1500" dirty="0" smtClean="0">
                <a:latin typeface="Source Sans Pro Light"/>
                <a:ea typeface="Helvetica Neue Thin" charset="0"/>
                <a:cs typeface="Source Sans Pro Light"/>
              </a:rPr>
              <a:t>80% of child restraints are used incorrectly</a:t>
            </a:r>
          </a:p>
          <a:p>
            <a:pPr marL="285750" indent="-285750">
              <a:spcAft>
                <a:spcPts val="600"/>
              </a:spcAft>
            </a:pPr>
            <a:r>
              <a:rPr lang="is-IS" sz="1500" dirty="0">
                <a:latin typeface="Source Sans Pro Light"/>
                <a:ea typeface="Helvetica Neue Thin" charset="0"/>
                <a:cs typeface="Source Sans Pro Light"/>
              </a:rPr>
              <a:t>2 out of 3 children are poorly or not at all attached in a </a:t>
            </a:r>
            <a:r>
              <a:rPr lang="is-IS" sz="1500" dirty="0" smtClean="0">
                <a:latin typeface="Source Sans Pro Light"/>
                <a:ea typeface="Helvetica Neue Thin" charset="0"/>
                <a:cs typeface="Source Sans Pro Light"/>
              </a:rPr>
              <a:t>car</a:t>
            </a:r>
          </a:p>
          <a:p>
            <a:pPr marL="285750" indent="-285750">
              <a:spcAft>
                <a:spcPts val="600"/>
              </a:spcAft>
            </a:pPr>
            <a:r>
              <a:rPr lang="is-IS" sz="1500" dirty="0" smtClean="0">
                <a:latin typeface="Source Sans Pro Light"/>
                <a:ea typeface="Helvetica Neue Thin" charset="0"/>
                <a:cs typeface="Source Sans Pro Light"/>
              </a:rPr>
              <a:t>33% of children who died in a car crash in 2015 were not buckled up</a:t>
            </a:r>
          </a:p>
          <a:p>
            <a:pPr marL="285750" indent="-285750">
              <a:spcAft>
                <a:spcPts val="600"/>
              </a:spcAft>
            </a:pPr>
            <a:r>
              <a:rPr lang="is-IS" sz="1500" dirty="0" smtClean="0">
                <a:latin typeface="Source Sans Pro Light"/>
                <a:ea typeface="Helvetica Neue Thin" charset="0"/>
                <a:cs typeface="Source Sans Pro Light"/>
              </a:rPr>
              <a:t>1 child death per week in France </a:t>
            </a:r>
          </a:p>
          <a:p>
            <a:pPr marL="285750" indent="-285750">
              <a:spcAft>
                <a:spcPts val="600"/>
              </a:spcAft>
            </a:pPr>
            <a:r>
              <a:rPr lang="is-IS" sz="1500" dirty="0" smtClean="0">
                <a:latin typeface="Source Sans Pro Light"/>
                <a:ea typeface="Helvetica Neue Thin" charset="0"/>
                <a:cs typeface="Source Sans Pro Light"/>
              </a:rPr>
              <a:t>Average number of </a:t>
            </a:r>
            <a:r>
              <a:rPr lang="fr-FR" sz="1500" dirty="0" smtClean="0">
                <a:latin typeface="Source Sans Pro Light"/>
                <a:ea typeface="Helvetica Neue Thin" charset="0"/>
                <a:cs typeface="Source Sans Pro Light"/>
              </a:rPr>
              <a:t>c</a:t>
            </a:r>
            <a:r>
              <a:rPr lang="is-IS" sz="1500" dirty="0" smtClean="0">
                <a:latin typeface="Source Sans Pro Light"/>
                <a:ea typeface="Helvetica Neue Thin" charset="0"/>
                <a:cs typeface="Source Sans Pro Light"/>
              </a:rPr>
              <a:t>hild heatstroke fatalities per year since 1998 in the USA : 38</a:t>
            </a:r>
          </a:p>
          <a:p>
            <a:pPr marL="285750" indent="-285750">
              <a:spcAft>
                <a:spcPts val="600"/>
              </a:spcAft>
            </a:pPr>
            <a:r>
              <a:rPr lang="en-US" sz="1500" dirty="0" smtClean="0">
                <a:latin typeface="Source Sans Pro Light"/>
                <a:ea typeface="Helvetica Neue Thin" charset="0"/>
                <a:cs typeface="Source Sans Pro Light"/>
              </a:rPr>
              <a:t>The force required to open the buckle of the seat belt is set by law. No buckle device or protective cover which could prevent children from releasing themselves should be used</a:t>
            </a:r>
          </a:p>
          <a:p>
            <a:pPr marL="0" indent="0">
              <a:spcAft>
                <a:spcPts val="600"/>
              </a:spcAft>
              <a:buNone/>
            </a:pPr>
            <a:r>
              <a:rPr lang="en-US" sz="1800" dirty="0" smtClean="0">
                <a:latin typeface="Source Sans Pro"/>
                <a:ea typeface="Helvetica Neue" charset="0"/>
                <a:cs typeface="Source Sans Pro"/>
              </a:rPr>
              <a:t>and certified High Chairs:</a:t>
            </a:r>
            <a:endParaRPr lang="fr-FR" sz="1800" dirty="0">
              <a:latin typeface="Source Sans Pro"/>
              <a:ea typeface="Helvetica Neue" charset="0"/>
              <a:cs typeface="Source Sans Pro"/>
            </a:endParaRPr>
          </a:p>
          <a:p>
            <a:pPr marL="285750" indent="-285750">
              <a:spcAft>
                <a:spcPts val="600"/>
              </a:spcAft>
            </a:pPr>
            <a:r>
              <a:rPr lang="en-US" sz="1500" dirty="0" smtClean="0">
                <a:latin typeface="Source Sans Pro Light"/>
                <a:ea typeface="Helvetica Neue Thin" charset="0"/>
                <a:cs typeface="Source Sans Pro Light"/>
              </a:rPr>
              <a:t>Every year, about 9400 young children in the U.S.A. are injured falling off high chairs</a:t>
            </a:r>
          </a:p>
          <a:p>
            <a:pPr marL="285750" indent="-285750">
              <a:spcAft>
                <a:spcPts val="600"/>
              </a:spcAft>
            </a:pPr>
            <a:r>
              <a:rPr lang="is-IS" sz="1500" dirty="0" smtClean="0">
                <a:latin typeface="Source Sans Pro Light"/>
                <a:ea typeface="Helvetica Neue Thin" charset="0"/>
                <a:cs typeface="Source Sans Pro Light"/>
              </a:rPr>
              <a:t>The rate of head injuries increased by 22% from 2003 to 2010</a:t>
            </a:r>
            <a:endParaRPr lang="fr-FR" sz="1500" dirty="0" smtClean="0">
              <a:latin typeface="Source Sans Pro Light"/>
              <a:ea typeface="Helvetica Neue Thin" charset="0"/>
              <a:cs typeface="Source Sans Pro Light"/>
            </a:endParaRPr>
          </a:p>
        </p:txBody>
      </p:sp>
      <p:sp>
        <p:nvSpPr>
          <p:cNvPr id="4" name="Espace réservé du numéro de diapositive 3"/>
          <p:cNvSpPr>
            <a:spLocks noGrp="1"/>
          </p:cNvSpPr>
          <p:nvPr>
            <p:ph type="sldNum" sz="quarter" idx="12"/>
          </p:nvPr>
        </p:nvSpPr>
        <p:spPr/>
        <p:txBody>
          <a:bodyPr/>
          <a:lstStyle/>
          <a:p>
            <a:fld id="{10F72897-C1E3-DB4B-9044-3B86E305D7F6}" type="slidenum">
              <a:rPr lang="fr-FR" smtClean="0"/>
              <a:pPr/>
              <a:t>2</a:t>
            </a:fld>
            <a:endParaRPr lang="fr-FR" dirty="0"/>
          </a:p>
        </p:txBody>
      </p:sp>
      <p:sp>
        <p:nvSpPr>
          <p:cNvPr id="5" name="ZoneTexte 11"/>
          <p:cNvSpPr txBox="1">
            <a:spLocks noChangeArrowheads="1"/>
          </p:cNvSpPr>
          <p:nvPr/>
        </p:nvSpPr>
        <p:spPr bwMode="auto">
          <a:xfrm>
            <a:off x="12699" y="6575425"/>
            <a:ext cx="904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fr-FR" altLang="fr-FR" sz="1100" dirty="0" smtClean="0"/>
              <a:t>Sources: NHTSA, ONISR, www.britax.fr, Huffington Post Dec 2013, </a:t>
            </a:r>
            <a:r>
              <a:rPr lang="fr-FR" altLang="fr-FR" sz="1100" dirty="0" smtClean="0">
                <a:hlinkClick r:id="rId3"/>
              </a:rPr>
              <a:t>www.consumer.healthday.com</a:t>
            </a:r>
            <a:r>
              <a:rPr lang="fr-FR" altLang="fr-FR" sz="1100" dirty="0" smtClean="0"/>
              <a:t>, , VOIESUR</a:t>
            </a:r>
            <a:endParaRPr lang="fr-FR" altLang="fr-FR" sz="1100" dirty="0"/>
          </a:p>
        </p:txBody>
      </p:sp>
      <p:pic>
        <p:nvPicPr>
          <p:cNvPr id="6" name="Image 5"/>
          <p:cNvPicPr>
            <a:picLocks noChangeAspect="1"/>
          </p:cNvPicPr>
          <p:nvPr/>
        </p:nvPicPr>
        <p:blipFill>
          <a:blip r:embed="rId4"/>
          <a:stretch>
            <a:fillRect/>
          </a:stretch>
        </p:blipFill>
        <p:spPr>
          <a:xfrm>
            <a:off x="584586" y="6428619"/>
            <a:ext cx="7912100" cy="50800"/>
          </a:xfrm>
          <a:prstGeom prst="rect">
            <a:avLst/>
          </a:prstGeom>
        </p:spPr>
      </p:pic>
    </p:spTree>
    <p:extLst>
      <p:ext uri="{BB962C8B-B14F-4D97-AF65-F5344CB8AC3E}">
        <p14:creationId xmlns:p14="http://schemas.microsoft.com/office/powerpoint/2010/main" val="287105369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1070387.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1694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1070387.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Image 2"/>
          <p:cNvPicPr>
            <a:picLocks noChangeAspect="1"/>
          </p:cNvPicPr>
          <p:nvPr/>
        </p:nvPicPr>
        <p:blipFill>
          <a:blip r:embed="rId3"/>
          <a:stretch>
            <a:fillRect/>
          </a:stretch>
        </p:blipFill>
        <p:spPr>
          <a:xfrm>
            <a:off x="508000" y="381000"/>
            <a:ext cx="8128000" cy="6096000"/>
          </a:xfrm>
          <a:prstGeom prst="rect">
            <a:avLst/>
          </a:prstGeom>
        </p:spPr>
      </p:pic>
    </p:spTree>
    <p:extLst>
      <p:ext uri="{BB962C8B-B14F-4D97-AF65-F5344CB8AC3E}">
        <p14:creationId xmlns:p14="http://schemas.microsoft.com/office/powerpoint/2010/main" val="1886787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Investissement PME </a:t>
            </a:r>
            <a:endParaRPr lang="fr-FR" dirty="0"/>
          </a:p>
        </p:txBody>
      </p:sp>
      <p:sp>
        <p:nvSpPr>
          <p:cNvPr id="3" name="Espace réservé du numéro de diapositive 2"/>
          <p:cNvSpPr>
            <a:spLocks noGrp="1"/>
          </p:cNvSpPr>
          <p:nvPr>
            <p:ph type="sldNum" sz="quarter" idx="12"/>
          </p:nvPr>
        </p:nvSpPr>
        <p:spPr/>
        <p:txBody>
          <a:bodyPr/>
          <a:lstStyle/>
          <a:p>
            <a:fld id="{10F72897-C1E3-DB4B-9044-3B86E305D7F6}" type="slidenum">
              <a:rPr lang="fr-FR" smtClean="0"/>
              <a:pPr/>
              <a:t>22</a:t>
            </a:fld>
            <a:endParaRPr lang="fr-FR" dirty="0"/>
          </a:p>
        </p:txBody>
      </p:sp>
      <p:sp>
        <p:nvSpPr>
          <p:cNvPr id="4" name="ZoneTexte 3"/>
          <p:cNvSpPr txBox="1"/>
          <p:nvPr/>
        </p:nvSpPr>
        <p:spPr>
          <a:xfrm>
            <a:off x="3543300" y="3619500"/>
            <a:ext cx="184666" cy="369332"/>
          </a:xfrm>
          <a:prstGeom prst="rect">
            <a:avLst/>
          </a:prstGeom>
          <a:noFill/>
        </p:spPr>
        <p:txBody>
          <a:bodyPr wrap="none" rtlCol="0">
            <a:spAutoFit/>
          </a:bodyPr>
          <a:lstStyle/>
          <a:p>
            <a:endParaRPr lang="fr-FR" dirty="0"/>
          </a:p>
        </p:txBody>
      </p:sp>
      <p:sp>
        <p:nvSpPr>
          <p:cNvPr id="5" name="Rectangle 4"/>
          <p:cNvSpPr>
            <a:spLocks noChangeArrowheads="1"/>
          </p:cNvSpPr>
          <p:nvPr/>
        </p:nvSpPr>
        <p:spPr bwMode="auto">
          <a:xfrm>
            <a:off x="3344910" y="3237254"/>
            <a:ext cx="2283982" cy="422204"/>
          </a:xfrm>
          <a:prstGeom prst="rect">
            <a:avLst/>
          </a:prstGeom>
          <a:solidFill>
            <a:schemeClr val="bg2"/>
          </a:solidFill>
          <a:ln w="9525">
            <a:noFill/>
            <a:miter lim="800000"/>
            <a:headEnd/>
            <a:tailEnd/>
          </a:ln>
        </p:spPr>
        <p:txBody>
          <a:bodyPr lIns="0" tIns="46800" rIns="0" bIns="46800" anchor="ctr"/>
          <a:lstStyle/>
          <a:p>
            <a:pPr algn="ctr"/>
            <a:r>
              <a:rPr lang="en-US" altLang="fr-FR" dirty="0" smtClean="0">
                <a:solidFill>
                  <a:srgbClr val="000000"/>
                </a:solidFill>
                <a:latin typeface="Helvetica Neue Thin" charset="0"/>
                <a:ea typeface="Helvetica Neue Thin" charset="0"/>
                <a:cs typeface="Helvetica Neue Thin" charset="0"/>
              </a:rPr>
              <a:t>18%</a:t>
            </a:r>
            <a:endParaRPr lang="en-US" altLang="fr-FR" dirty="0">
              <a:solidFill>
                <a:srgbClr val="000000"/>
              </a:solidFill>
              <a:latin typeface="Helvetica Neue Thin" charset="0"/>
              <a:ea typeface="Helvetica Neue Thin" charset="0"/>
              <a:cs typeface="Helvetica Neue Thin" charset="0"/>
            </a:endParaRPr>
          </a:p>
        </p:txBody>
      </p:sp>
      <p:sp>
        <p:nvSpPr>
          <p:cNvPr id="6" name="Rectangle 8"/>
          <p:cNvSpPr>
            <a:spLocks noChangeArrowheads="1"/>
          </p:cNvSpPr>
          <p:nvPr/>
        </p:nvSpPr>
        <p:spPr bwMode="auto">
          <a:xfrm>
            <a:off x="3344910" y="2796930"/>
            <a:ext cx="2287698" cy="420615"/>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I R </a:t>
            </a:r>
            <a:endParaRPr lang="en-US" altLang="fr-FR" sz="1200" dirty="0">
              <a:solidFill>
                <a:schemeClr val="bg1"/>
              </a:solidFill>
              <a:latin typeface="Source Sans Pro Light"/>
              <a:ea typeface="Helvetica Neue Thin" charset="0"/>
              <a:cs typeface="Source Sans Pro Light"/>
            </a:endParaRPr>
          </a:p>
        </p:txBody>
      </p:sp>
      <p:sp>
        <p:nvSpPr>
          <p:cNvPr id="7" name="Rectangle 8"/>
          <p:cNvSpPr>
            <a:spLocks noChangeArrowheads="1"/>
          </p:cNvSpPr>
          <p:nvPr/>
        </p:nvSpPr>
        <p:spPr bwMode="auto">
          <a:xfrm>
            <a:off x="711199" y="3237254"/>
            <a:ext cx="2617156"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err="1" smtClean="0">
                <a:latin typeface="Source Sans Pro Light"/>
                <a:ea typeface="Helvetica Neue Thin" charset="0"/>
                <a:cs typeface="Source Sans Pro Light"/>
              </a:rPr>
              <a:t>Réduction</a:t>
            </a:r>
            <a:r>
              <a:rPr lang="en-US" sz="1200" dirty="0" smtClean="0">
                <a:latin typeface="Source Sans Pro Light"/>
                <a:ea typeface="Helvetica Neue Thin" charset="0"/>
                <a:cs typeface="Source Sans Pro Light"/>
              </a:rPr>
              <a:t>  </a:t>
            </a:r>
            <a:endParaRPr lang="en-US" sz="1200" dirty="0">
              <a:latin typeface="Source Sans Pro Light"/>
              <a:ea typeface="Helvetica Neue Thin" charset="0"/>
              <a:cs typeface="Source Sans Pro Light"/>
            </a:endParaRPr>
          </a:p>
        </p:txBody>
      </p:sp>
      <p:sp>
        <p:nvSpPr>
          <p:cNvPr id="8" name="Rectangle 8"/>
          <p:cNvSpPr>
            <a:spLocks noChangeArrowheads="1"/>
          </p:cNvSpPr>
          <p:nvPr/>
        </p:nvSpPr>
        <p:spPr bwMode="auto">
          <a:xfrm>
            <a:off x="711199" y="3678736"/>
            <a:ext cx="2617155"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smtClean="0">
                <a:latin typeface="Source Sans Pro Light"/>
                <a:ea typeface="Helvetica Neue Thin" charset="0"/>
                <a:cs typeface="Source Sans Pro Light"/>
              </a:rPr>
              <a:t>Plafond </a:t>
            </a:r>
            <a:r>
              <a:rPr lang="en-US" sz="1200" dirty="0" err="1" smtClean="0">
                <a:latin typeface="Source Sans Pro Light"/>
                <a:ea typeface="Helvetica Neue Thin" charset="0"/>
                <a:cs typeface="Source Sans Pro Light"/>
              </a:rPr>
              <a:t>d’investis</a:t>
            </a:r>
            <a:r>
              <a:rPr lang="en-US" sz="1200" dirty="0" smtClean="0">
                <a:latin typeface="Source Sans Pro Light"/>
                <a:ea typeface="Helvetica Neue Thin" charset="0"/>
                <a:cs typeface="Source Sans Pro Light"/>
              </a:rPr>
              <a:t>. </a:t>
            </a:r>
            <a:r>
              <a:rPr lang="en-US" sz="1200" dirty="0" err="1" smtClean="0">
                <a:latin typeface="Source Sans Pro Light"/>
                <a:ea typeface="Helvetica Neue Thin" charset="0"/>
                <a:cs typeface="Source Sans Pro Light"/>
              </a:rPr>
              <a:t>c</a:t>
            </a:r>
            <a:r>
              <a:rPr lang="en-US" sz="1200" dirty="0" err="1">
                <a:latin typeface="Source Sans Pro Light"/>
                <a:ea typeface="Helvetica Neue Thin" charset="0"/>
                <a:cs typeface="Source Sans Pro Light"/>
              </a:rPr>
              <a:t>é</a:t>
            </a:r>
            <a:r>
              <a:rPr lang="en-US" sz="1200" dirty="0" err="1" smtClean="0">
                <a:latin typeface="Source Sans Pro Light"/>
                <a:ea typeface="Helvetica Neue Thin" charset="0"/>
                <a:cs typeface="Source Sans Pro Light"/>
              </a:rPr>
              <a:t>lib</a:t>
            </a:r>
            <a:r>
              <a:rPr lang="en-US" sz="1200" dirty="0" smtClean="0">
                <a:latin typeface="Source Sans Pro Light"/>
                <a:ea typeface="Helvetica Neue Thin" charset="0"/>
                <a:cs typeface="Source Sans Pro Light"/>
              </a:rPr>
              <a:t>. /couple   </a:t>
            </a:r>
            <a:endParaRPr lang="en-US" sz="1200" dirty="0">
              <a:latin typeface="Source Sans Pro Light"/>
              <a:ea typeface="Helvetica Neue Thin" charset="0"/>
              <a:cs typeface="Source Sans Pro Light"/>
            </a:endParaRPr>
          </a:p>
        </p:txBody>
      </p:sp>
      <p:sp>
        <p:nvSpPr>
          <p:cNvPr id="9" name="Rectangle 8"/>
          <p:cNvSpPr>
            <a:spLocks noChangeArrowheads="1"/>
          </p:cNvSpPr>
          <p:nvPr/>
        </p:nvSpPr>
        <p:spPr bwMode="auto">
          <a:xfrm>
            <a:off x="711200" y="4120218"/>
            <a:ext cx="2617154"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smtClean="0">
                <a:latin typeface="Source Sans Pro Light"/>
                <a:ea typeface="Helvetica Neue Thin" charset="0"/>
                <a:cs typeface="Source Sans Pro Light"/>
              </a:rPr>
              <a:t>Plafond de </a:t>
            </a:r>
            <a:r>
              <a:rPr lang="en-US" sz="1200" dirty="0" err="1" smtClean="0">
                <a:latin typeface="Source Sans Pro Light"/>
                <a:ea typeface="Helvetica Neue Thin" charset="0"/>
                <a:cs typeface="Source Sans Pro Light"/>
              </a:rPr>
              <a:t>réduction</a:t>
            </a:r>
            <a:r>
              <a:rPr lang="en-US" sz="1200" dirty="0" smtClean="0">
                <a:latin typeface="Source Sans Pro Light"/>
                <a:ea typeface="Helvetica Neue Thin" charset="0"/>
                <a:cs typeface="Source Sans Pro Light"/>
              </a:rPr>
              <a:t> </a:t>
            </a:r>
            <a:endParaRPr lang="en-US" sz="1200" dirty="0">
              <a:latin typeface="Source Sans Pro Light"/>
              <a:ea typeface="Helvetica Neue Thin" charset="0"/>
              <a:cs typeface="Source Sans Pro Light"/>
            </a:endParaRPr>
          </a:p>
        </p:txBody>
      </p:sp>
      <p:sp>
        <p:nvSpPr>
          <p:cNvPr id="11" name="Rectangle 8"/>
          <p:cNvSpPr>
            <a:spLocks noChangeArrowheads="1"/>
          </p:cNvSpPr>
          <p:nvPr/>
        </p:nvSpPr>
        <p:spPr bwMode="auto">
          <a:xfrm>
            <a:off x="5645448" y="2796931"/>
            <a:ext cx="2287698" cy="421003"/>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ISF</a:t>
            </a:r>
            <a:endParaRPr lang="en-US" altLang="fr-FR" sz="1200" dirty="0">
              <a:solidFill>
                <a:schemeClr val="bg1"/>
              </a:solidFill>
              <a:latin typeface="Source Sans Pro Light"/>
              <a:ea typeface="Helvetica Neue Thin" charset="0"/>
              <a:cs typeface="Source Sans Pro Light"/>
            </a:endParaRPr>
          </a:p>
        </p:txBody>
      </p:sp>
      <p:sp>
        <p:nvSpPr>
          <p:cNvPr id="12" name="Rectangle 11"/>
          <p:cNvSpPr>
            <a:spLocks noChangeArrowheads="1"/>
          </p:cNvSpPr>
          <p:nvPr/>
        </p:nvSpPr>
        <p:spPr bwMode="auto">
          <a:xfrm>
            <a:off x="3344910" y="3678327"/>
            <a:ext cx="2283982" cy="422204"/>
          </a:xfrm>
          <a:prstGeom prst="rect">
            <a:avLst/>
          </a:prstGeom>
          <a:solidFill>
            <a:schemeClr val="bg2"/>
          </a:solidFill>
          <a:ln w="9525">
            <a:noFill/>
            <a:miter lim="800000"/>
            <a:headEnd/>
            <a:tailEnd/>
          </a:ln>
        </p:spPr>
        <p:txBody>
          <a:bodyPr lIns="0" tIns="46800" rIns="0" bIns="46800" anchor="ctr"/>
          <a:lstStyle/>
          <a:p>
            <a:pPr algn="ctr"/>
            <a:r>
              <a:rPr lang="en-US" altLang="fr-FR" dirty="0" smtClean="0">
                <a:solidFill>
                  <a:srgbClr val="000000"/>
                </a:solidFill>
                <a:latin typeface="Helvetica Neue Thin" charset="0"/>
                <a:ea typeface="Helvetica Neue Thin" charset="0"/>
                <a:cs typeface="Helvetica Neue Thin" charset="0"/>
              </a:rPr>
              <a:t>50 k€/100k€</a:t>
            </a:r>
            <a:endParaRPr lang="en-US" altLang="fr-FR" dirty="0">
              <a:solidFill>
                <a:srgbClr val="000000"/>
              </a:solidFill>
              <a:latin typeface="Helvetica Neue Thin" charset="0"/>
              <a:ea typeface="Helvetica Neue Thin" charset="0"/>
              <a:cs typeface="Helvetica Neue Thin" charset="0"/>
            </a:endParaRPr>
          </a:p>
        </p:txBody>
      </p:sp>
      <p:sp>
        <p:nvSpPr>
          <p:cNvPr id="13" name="Rectangle 12"/>
          <p:cNvSpPr>
            <a:spLocks noChangeArrowheads="1"/>
          </p:cNvSpPr>
          <p:nvPr/>
        </p:nvSpPr>
        <p:spPr bwMode="auto">
          <a:xfrm>
            <a:off x="5648853" y="3230352"/>
            <a:ext cx="2283982" cy="422204"/>
          </a:xfrm>
          <a:prstGeom prst="rect">
            <a:avLst/>
          </a:prstGeom>
          <a:solidFill>
            <a:schemeClr val="bg2"/>
          </a:solidFill>
          <a:ln w="9525">
            <a:noFill/>
            <a:miter lim="800000"/>
            <a:headEnd/>
            <a:tailEnd/>
          </a:ln>
        </p:spPr>
        <p:txBody>
          <a:bodyPr lIns="0" tIns="46800" rIns="0" bIns="46800" anchor="ctr"/>
          <a:lstStyle/>
          <a:p>
            <a:pPr algn="ctr">
              <a:defRPr/>
            </a:pPr>
            <a:r>
              <a:rPr lang="en-US" dirty="0" smtClean="0">
                <a:solidFill>
                  <a:srgbClr val="000000"/>
                </a:solidFill>
                <a:latin typeface="Helvetica Neue Thin" charset="0"/>
                <a:ea typeface="Helvetica Neue Thin" charset="0"/>
                <a:cs typeface="Helvetica Neue Thin" charset="0"/>
              </a:rPr>
              <a:t>50%</a:t>
            </a:r>
            <a:endParaRPr lang="en-US" dirty="0">
              <a:solidFill>
                <a:srgbClr val="000000"/>
              </a:solidFill>
              <a:latin typeface="Helvetica Neue Thin" charset="0"/>
              <a:ea typeface="Helvetica Neue Thin" charset="0"/>
              <a:cs typeface="Helvetica Neue Thin" charset="0"/>
            </a:endParaRPr>
          </a:p>
        </p:txBody>
      </p:sp>
      <p:sp>
        <p:nvSpPr>
          <p:cNvPr id="14" name="Rectangle 13"/>
          <p:cNvSpPr>
            <a:spLocks noChangeArrowheads="1"/>
          </p:cNvSpPr>
          <p:nvPr/>
        </p:nvSpPr>
        <p:spPr bwMode="auto">
          <a:xfrm>
            <a:off x="5648853" y="3676315"/>
            <a:ext cx="2283982" cy="422204"/>
          </a:xfrm>
          <a:prstGeom prst="rect">
            <a:avLst/>
          </a:prstGeom>
          <a:solidFill>
            <a:schemeClr val="bg2"/>
          </a:solidFill>
          <a:ln w="9525">
            <a:noFill/>
            <a:miter lim="800000"/>
            <a:headEnd/>
            <a:tailEnd/>
          </a:ln>
        </p:spPr>
        <p:txBody>
          <a:bodyPr lIns="0" tIns="46800" rIns="0" bIns="46800" anchor="ctr"/>
          <a:lstStyle/>
          <a:p>
            <a:pPr algn="ctr">
              <a:defRPr/>
            </a:pPr>
            <a:r>
              <a:rPr lang="en-US" dirty="0" smtClean="0">
                <a:solidFill>
                  <a:srgbClr val="000000"/>
                </a:solidFill>
                <a:latin typeface="Helvetica Neue Thin" charset="0"/>
                <a:ea typeface="Helvetica Neue Thin" charset="0"/>
                <a:cs typeface="Helvetica Neue Thin" charset="0"/>
              </a:rPr>
              <a:t>90k€</a:t>
            </a:r>
            <a:endParaRPr lang="en-US" dirty="0">
              <a:solidFill>
                <a:srgbClr val="000000"/>
              </a:solidFill>
              <a:latin typeface="Helvetica Neue Thin" charset="0"/>
              <a:ea typeface="Helvetica Neue Thin" charset="0"/>
              <a:cs typeface="Helvetica Neue Thin" charset="0"/>
            </a:endParaRPr>
          </a:p>
        </p:txBody>
      </p:sp>
      <p:sp>
        <p:nvSpPr>
          <p:cNvPr id="15" name="Rectangle 14"/>
          <p:cNvSpPr>
            <a:spLocks noChangeArrowheads="1"/>
          </p:cNvSpPr>
          <p:nvPr/>
        </p:nvSpPr>
        <p:spPr bwMode="auto">
          <a:xfrm>
            <a:off x="5628892" y="4103937"/>
            <a:ext cx="2283982" cy="422204"/>
          </a:xfrm>
          <a:prstGeom prst="rect">
            <a:avLst/>
          </a:prstGeom>
          <a:solidFill>
            <a:schemeClr val="bg2"/>
          </a:solidFill>
          <a:ln w="9525">
            <a:noFill/>
            <a:miter lim="800000"/>
            <a:headEnd/>
            <a:tailEnd/>
          </a:ln>
        </p:spPr>
        <p:txBody>
          <a:bodyPr lIns="0" tIns="46800" rIns="0" bIns="46800" anchor="ctr"/>
          <a:lstStyle/>
          <a:p>
            <a:endParaRPr lang="en-US" altLang="fr-FR" sz="1200" dirty="0">
              <a:solidFill>
                <a:srgbClr val="00C400"/>
              </a:solidFill>
              <a:latin typeface="Helvetica Neue Thin" charset="0"/>
              <a:ea typeface="Helvetica Neue Thin" charset="0"/>
              <a:cs typeface="Helvetica Neue Thin" charset="0"/>
            </a:endParaRPr>
          </a:p>
        </p:txBody>
      </p:sp>
      <p:sp>
        <p:nvSpPr>
          <p:cNvPr id="16" name="Rectangle 52"/>
          <p:cNvSpPr>
            <a:spLocks noChangeArrowheads="1"/>
          </p:cNvSpPr>
          <p:nvPr/>
        </p:nvSpPr>
        <p:spPr bwMode="auto">
          <a:xfrm>
            <a:off x="6457950" y="4099456"/>
            <a:ext cx="971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sz="1800" dirty="0" smtClean="0">
                <a:solidFill>
                  <a:srgbClr val="000000"/>
                </a:solidFill>
                <a:latin typeface="Helvetica Neue Thin" charset="0"/>
                <a:ea typeface="Helvetica Neue Thin" charset="0"/>
                <a:cs typeface="Helvetica Neue Thin" charset="0"/>
              </a:rPr>
              <a:t>45k€</a:t>
            </a:r>
          </a:p>
          <a:p>
            <a:pPr eaLnBrk="1" hangingPunct="1"/>
            <a:endParaRPr lang="en-US" altLang="fr-FR" sz="1800" dirty="0">
              <a:solidFill>
                <a:srgbClr val="000000"/>
              </a:solidFill>
              <a:latin typeface="Helvetica Neue Thin" charset="0"/>
              <a:ea typeface="Helvetica Neue Thin" charset="0"/>
              <a:cs typeface="Helvetica Neue Thin" charset="0"/>
            </a:endParaRPr>
          </a:p>
        </p:txBody>
      </p:sp>
      <p:sp>
        <p:nvSpPr>
          <p:cNvPr id="19" name="Rectangle 18"/>
          <p:cNvSpPr>
            <a:spLocks noChangeArrowheads="1"/>
          </p:cNvSpPr>
          <p:nvPr/>
        </p:nvSpPr>
        <p:spPr bwMode="auto">
          <a:xfrm>
            <a:off x="3344910" y="4115397"/>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0" name="Rectangle 52"/>
          <p:cNvSpPr>
            <a:spLocks noChangeArrowheads="1"/>
          </p:cNvSpPr>
          <p:nvPr/>
        </p:nvSpPr>
        <p:spPr bwMode="auto">
          <a:xfrm>
            <a:off x="3848100" y="4103937"/>
            <a:ext cx="13843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sz="1800" dirty="0" smtClean="0">
                <a:solidFill>
                  <a:srgbClr val="000000"/>
                </a:solidFill>
                <a:latin typeface="Helvetica Neue Thin" charset="0"/>
                <a:ea typeface="Helvetica Neue Thin" charset="0"/>
                <a:cs typeface="Helvetica Neue Thin" charset="0"/>
              </a:rPr>
              <a:t>9k€/18k€</a:t>
            </a:r>
          </a:p>
          <a:p>
            <a:pPr eaLnBrk="1" hangingPunct="1"/>
            <a:endParaRPr lang="en-US" altLang="fr-FR" dirty="0">
              <a:solidFill>
                <a:srgbClr val="00C40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32345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8"/>
          <p:cNvSpPr>
            <a:spLocks noGrp="1"/>
          </p:cNvSpPr>
          <p:nvPr>
            <p:ph type="title"/>
          </p:nvPr>
        </p:nvSpPr>
        <p:spPr/>
        <p:txBody>
          <a:bodyPr>
            <a:normAutofit/>
          </a:bodyPr>
          <a:lstStyle/>
          <a:p>
            <a:r>
              <a:rPr lang="en-US" sz="3800" dirty="0" smtClean="0">
                <a:latin typeface="Source Sans Pro"/>
                <a:cs typeface="Source Sans Pro"/>
              </a:rPr>
              <a:t>Our Mission </a:t>
            </a:r>
            <a:endParaRPr lang="en-US" sz="3800" dirty="0">
              <a:latin typeface="Source Sans Pro"/>
              <a:cs typeface="Source Sans Pro"/>
            </a:endParaRPr>
          </a:p>
        </p:txBody>
      </p:sp>
      <p:sp>
        <p:nvSpPr>
          <p:cNvPr id="11" name="Espace réservé du contenu 10"/>
          <p:cNvSpPr>
            <a:spLocks noGrp="1"/>
          </p:cNvSpPr>
          <p:nvPr>
            <p:ph idx="1"/>
          </p:nvPr>
        </p:nvSpPr>
        <p:spPr/>
        <p:txBody>
          <a:bodyPr>
            <a:normAutofit/>
          </a:bodyPr>
          <a:lstStyle/>
          <a:p>
            <a:pPr algn="ctr">
              <a:spcAft>
                <a:spcPts val="600"/>
              </a:spcAft>
            </a:pPr>
            <a:endParaRPr lang="en-GB" sz="2400" dirty="0" smtClean="0">
              <a:solidFill>
                <a:srgbClr val="000000"/>
              </a:solidFill>
              <a:latin typeface="Helvetica Neue Thin" charset="0"/>
              <a:ea typeface="Helvetica Neue Thin" charset="0"/>
              <a:cs typeface="Helvetica Neue Thin" charset="0"/>
            </a:endParaRPr>
          </a:p>
          <a:p>
            <a:pPr algn="ctr">
              <a:spcAft>
                <a:spcPts val="600"/>
              </a:spcAft>
            </a:pPr>
            <a:endParaRPr lang="en-GB" sz="2400" dirty="0" smtClean="0">
              <a:solidFill>
                <a:srgbClr val="000000"/>
              </a:solidFill>
              <a:latin typeface="Helvetica Neue Thin" charset="0"/>
              <a:ea typeface="Helvetica Neue Thin" charset="0"/>
              <a:cs typeface="Helvetica Neue Thin" charset="0"/>
            </a:endParaRPr>
          </a:p>
          <a:p>
            <a:pPr lvl="1">
              <a:spcAft>
                <a:spcPts val="600"/>
              </a:spcAft>
            </a:pPr>
            <a:r>
              <a:rPr lang="en-GB" sz="2400" dirty="0" smtClean="0">
                <a:latin typeface="Source Sans Pro"/>
                <a:ea typeface="Helvetica Neue" charset="0"/>
                <a:cs typeface="Source Sans Pro"/>
              </a:rPr>
              <a:t> </a:t>
            </a:r>
            <a:r>
              <a:rPr lang="en-GB" sz="2400" dirty="0" smtClean="0">
                <a:latin typeface="Source Sans Pro Light"/>
                <a:ea typeface="Helvetica Neue Thin" charset="0"/>
                <a:cs typeface="Source Sans Pro Light"/>
              </a:rPr>
              <a:t>Develop </a:t>
            </a:r>
            <a:r>
              <a:rPr lang="en-GB" sz="2400" b="1" dirty="0" smtClean="0">
                <a:latin typeface="Source Sans Pro Light"/>
                <a:ea typeface="Helvetica Neue Thin" charset="0"/>
                <a:cs typeface="Source Sans Pro Light"/>
              </a:rPr>
              <a:t>IoT monitoring solutions </a:t>
            </a:r>
            <a:r>
              <a:rPr lang="en-GB" sz="2400" dirty="0" smtClean="0">
                <a:latin typeface="Source Sans Pro Light"/>
                <a:ea typeface="Helvetica Neue Thin" charset="0"/>
                <a:cs typeface="Source Sans Pro Light"/>
              </a:rPr>
              <a:t>in order to:</a:t>
            </a:r>
          </a:p>
          <a:p>
            <a:pPr lvl="1">
              <a:spcAft>
                <a:spcPts val="600"/>
              </a:spcAft>
            </a:pPr>
            <a:r>
              <a:rPr lang="en-GB" sz="2400" dirty="0" smtClean="0">
                <a:latin typeface="Source Sans Pro Light"/>
                <a:ea typeface="Helvetica Neue Thin" charset="0"/>
                <a:cs typeface="Source Sans Pro Light"/>
              </a:rPr>
              <a:t> </a:t>
            </a:r>
          </a:p>
          <a:p>
            <a:pPr lvl="1">
              <a:spcAft>
                <a:spcPts val="600"/>
              </a:spcAft>
            </a:pPr>
            <a:r>
              <a:rPr lang="en-GB" sz="2400" dirty="0">
                <a:latin typeface="Source Sans Pro Light"/>
                <a:ea typeface="Helvetica Neue Thin" charset="0"/>
                <a:cs typeface="Source Sans Pro Light"/>
              </a:rPr>
              <a:t> </a:t>
            </a:r>
            <a:r>
              <a:rPr lang="en-GB" sz="2400" dirty="0" smtClean="0">
                <a:latin typeface="Source Sans Pro Light"/>
                <a:ea typeface="Helvetica Neue Thin" charset="0"/>
                <a:cs typeface="Source Sans Pro Light"/>
              </a:rPr>
              <a:t>       -  improve people’s </a:t>
            </a:r>
            <a:r>
              <a:rPr lang="en-GB" sz="2400" b="1" dirty="0" smtClean="0">
                <a:latin typeface="Source Sans Pro Light"/>
                <a:ea typeface="Helvetica Neue Thin" charset="0"/>
                <a:cs typeface="Source Sans Pro Light"/>
              </a:rPr>
              <a:t>safety and comfort</a:t>
            </a:r>
            <a:endParaRPr lang="en-GB" sz="2400" b="1" dirty="0">
              <a:latin typeface="Source Sans Pro Light"/>
              <a:ea typeface="Helvetica Neue Thin" charset="0"/>
              <a:cs typeface="Source Sans Pro Light"/>
            </a:endParaRPr>
          </a:p>
          <a:p>
            <a:pPr lvl="1">
              <a:spcAft>
                <a:spcPts val="600"/>
              </a:spcAft>
            </a:pPr>
            <a:r>
              <a:rPr lang="en-GB" sz="2400" dirty="0" smtClean="0">
                <a:latin typeface="Source Sans Pro Light"/>
                <a:ea typeface="Helvetica Neue Thin" charset="0"/>
                <a:cs typeface="Source Sans Pro Light"/>
              </a:rPr>
              <a:t>	  -  reduce occurrence of </a:t>
            </a:r>
            <a:r>
              <a:rPr lang="en-GB" sz="2400" b="1" dirty="0" smtClean="0">
                <a:latin typeface="Source Sans Pro Light"/>
                <a:ea typeface="Helvetica Neue Thin" charset="0"/>
                <a:cs typeface="Source Sans Pro Light"/>
              </a:rPr>
              <a:t>everyday life accidents</a:t>
            </a:r>
          </a:p>
          <a:p>
            <a:pPr lvl="1">
              <a:spcAft>
                <a:spcPts val="600"/>
              </a:spcAft>
            </a:pPr>
            <a:endParaRPr lang="en-GB" sz="2400" b="1" dirty="0">
              <a:latin typeface="Source Sans Pro Light"/>
              <a:ea typeface="Helvetica Neue Thin" charset="0"/>
              <a:cs typeface="Source Sans Pro Light"/>
            </a:endParaRPr>
          </a:p>
          <a:p>
            <a:pPr lvl="1">
              <a:spcAft>
                <a:spcPts val="600"/>
              </a:spcAft>
            </a:pPr>
            <a:r>
              <a:rPr lang="en-GB" sz="2400" b="1" dirty="0" smtClean="0">
                <a:latin typeface="Source Sans Pro Light"/>
                <a:ea typeface="Helvetica Neue Thin" charset="0"/>
                <a:cs typeface="Source Sans Pro Light"/>
              </a:rPr>
              <a:t>                With initial focus on juvenile industry </a:t>
            </a:r>
          </a:p>
          <a:p>
            <a:pPr lvl="1">
              <a:spcAft>
                <a:spcPts val="600"/>
              </a:spcAft>
            </a:pPr>
            <a:r>
              <a:rPr lang="en-GB" sz="2400" b="1" dirty="0">
                <a:latin typeface="Source Sans Pro Light"/>
                <a:ea typeface="Helvetica Neue Thin" charset="0"/>
                <a:cs typeface="Source Sans Pro Light"/>
              </a:rPr>
              <a:t>	</a:t>
            </a:r>
            <a:r>
              <a:rPr lang="en-GB" sz="2400" b="1" dirty="0" smtClean="0">
                <a:latin typeface="Source Sans Pro Light"/>
                <a:ea typeface="Helvetica Neue Thin" charset="0"/>
                <a:cs typeface="Source Sans Pro Light"/>
              </a:rPr>
              <a:t>		to be followed by elder care industry </a:t>
            </a:r>
          </a:p>
          <a:p>
            <a:pPr lvl="1">
              <a:spcAft>
                <a:spcPts val="600"/>
              </a:spcAft>
            </a:pPr>
            <a:endParaRPr lang="en-GB" sz="2400" b="1" dirty="0" smtClean="0">
              <a:latin typeface="Source Sans Pro Light"/>
              <a:ea typeface="Helvetica Neue Thin" charset="0"/>
              <a:cs typeface="Source Sans Pro Light"/>
            </a:endParaRPr>
          </a:p>
        </p:txBody>
      </p:sp>
      <p:sp>
        <p:nvSpPr>
          <p:cNvPr id="4" name="Espace réservé du numéro de diapositive 3"/>
          <p:cNvSpPr>
            <a:spLocks noGrp="1"/>
          </p:cNvSpPr>
          <p:nvPr>
            <p:ph type="sldNum" sz="quarter" idx="12"/>
          </p:nvPr>
        </p:nvSpPr>
        <p:spPr/>
        <p:txBody>
          <a:bodyPr/>
          <a:lstStyle/>
          <a:p>
            <a:fld id="{10F72897-C1E3-DB4B-9044-3B86E305D7F6}" type="slidenum">
              <a:rPr lang="fr-FR" smtClean="0"/>
              <a:pPr/>
              <a:t>3</a:t>
            </a:fld>
            <a:endParaRPr lang="fr-FR" dirty="0"/>
          </a:p>
        </p:txBody>
      </p:sp>
      <p:pic>
        <p:nvPicPr>
          <p:cNvPr id="5" name="Image 4"/>
          <p:cNvPicPr>
            <a:picLocks noChangeAspect="1"/>
          </p:cNvPicPr>
          <p:nvPr/>
        </p:nvPicPr>
        <p:blipFill>
          <a:blip r:embed="rId3"/>
          <a:stretch>
            <a:fillRect/>
          </a:stretch>
        </p:blipFill>
        <p:spPr>
          <a:xfrm>
            <a:off x="584586" y="6438943"/>
            <a:ext cx="7912100" cy="50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4000" u="none" dirty="0" smtClean="0">
                <a:latin typeface="Source Sans Pro"/>
                <a:cs typeface="Source Sans Pro"/>
              </a:rPr>
              <a:t>A team of experts</a:t>
            </a:r>
            <a:endParaRPr lang="en-US" sz="4000" u="none" dirty="0">
              <a:latin typeface="Source Sans Pro"/>
              <a:cs typeface="Source Sans Pro"/>
            </a:endParaRPr>
          </a:p>
        </p:txBody>
      </p:sp>
      <p:sp>
        <p:nvSpPr>
          <p:cNvPr id="6" name="Espace réservé du contenu 5"/>
          <p:cNvSpPr>
            <a:spLocks noGrp="1"/>
          </p:cNvSpPr>
          <p:nvPr>
            <p:ph sz="half" idx="1"/>
          </p:nvPr>
        </p:nvSpPr>
        <p:spPr>
          <a:xfrm>
            <a:off x="603935" y="1825625"/>
            <a:ext cx="3886200" cy="4351338"/>
          </a:xfrm>
        </p:spPr>
        <p:txBody>
          <a:bodyPr>
            <a:normAutofit/>
          </a:bodyPr>
          <a:lstStyle/>
          <a:p>
            <a:pPr>
              <a:spcAft>
                <a:spcPts val="600"/>
              </a:spcAft>
            </a:pPr>
            <a:endParaRPr lang="en-GB" sz="1800" dirty="0" smtClean="0">
              <a:solidFill>
                <a:srgbClr val="000000"/>
              </a:solidFill>
              <a:latin typeface="Source Sans Pro Light"/>
              <a:ea typeface="Helvetica Neue Thin" charset="0"/>
              <a:cs typeface="Source Sans Pro Light"/>
            </a:endParaRPr>
          </a:p>
          <a:p>
            <a:pPr>
              <a:spcAft>
                <a:spcPts val="600"/>
              </a:spcAft>
            </a:pPr>
            <a:r>
              <a:rPr lang="en-GB" sz="1800" dirty="0">
                <a:solidFill>
                  <a:srgbClr val="000000"/>
                </a:solidFill>
                <a:latin typeface="Source Sans Pro Light"/>
                <a:ea typeface="Helvetica Neue Thin" charset="0"/>
                <a:cs typeface="Source Sans Pro Light"/>
              </a:rPr>
              <a:t>E</a:t>
            </a:r>
            <a:r>
              <a:rPr lang="en-GB" sz="1800" dirty="0" smtClean="0">
                <a:solidFill>
                  <a:srgbClr val="000000"/>
                </a:solidFill>
                <a:latin typeface="Source Sans Pro Light"/>
                <a:ea typeface="Helvetica Neue Thin" charset="0"/>
                <a:cs typeface="Source Sans Pro Light"/>
              </a:rPr>
              <a:t>douard </a:t>
            </a:r>
            <a:r>
              <a:rPr lang="en-GB" sz="1800" dirty="0">
                <a:solidFill>
                  <a:srgbClr val="000000"/>
                </a:solidFill>
                <a:latin typeface="Source Sans Pro Light"/>
                <a:ea typeface="Helvetica Neue Thin" charset="0"/>
                <a:cs typeface="Source Sans Pro Light"/>
              </a:rPr>
              <a:t>Dupont-Madinier  </a:t>
            </a:r>
            <a:endParaRPr lang="en-GB" sz="1800" dirty="0" smtClean="0">
              <a:solidFill>
                <a:srgbClr val="000000"/>
              </a:solidFill>
              <a:latin typeface="Source Sans Pro Light"/>
              <a:ea typeface="Helvetica Neue Thin" charset="0"/>
              <a:cs typeface="Source Sans Pro Light"/>
            </a:endParaRPr>
          </a:p>
          <a:p>
            <a:pPr lvl="1">
              <a:spcAft>
                <a:spcPts val="600"/>
              </a:spcAft>
            </a:pPr>
            <a:r>
              <a:rPr lang="en-GB" sz="1400" dirty="0" smtClean="0">
                <a:solidFill>
                  <a:srgbClr val="000000"/>
                </a:solidFill>
                <a:latin typeface="Source Sans Pro Light"/>
                <a:ea typeface="Helvetica Neue Thin" charset="0"/>
                <a:cs typeface="Source Sans Pro Light"/>
              </a:rPr>
              <a:t>C.E.O</a:t>
            </a:r>
            <a:r>
              <a:rPr lang="en-GB" sz="1400" dirty="0">
                <a:solidFill>
                  <a:srgbClr val="000000"/>
                </a:solidFill>
                <a:latin typeface="Source Sans Pro Light"/>
                <a:ea typeface="Helvetica Neue Thin" charset="0"/>
                <a:cs typeface="Source Sans Pro Light"/>
              </a:rPr>
              <a:t>.</a:t>
            </a:r>
          </a:p>
          <a:p>
            <a:pPr>
              <a:spcAft>
                <a:spcPts val="600"/>
              </a:spcAft>
            </a:pPr>
            <a:r>
              <a:rPr lang="en-GB" sz="1800" dirty="0">
                <a:solidFill>
                  <a:srgbClr val="000000"/>
                </a:solidFill>
                <a:latin typeface="Source Sans Pro Light"/>
                <a:ea typeface="Helvetica Neue Thin" charset="0"/>
                <a:cs typeface="Source Sans Pro Light"/>
              </a:rPr>
              <a:t>Laurent </a:t>
            </a:r>
            <a:r>
              <a:rPr lang="en-GB" sz="1800" dirty="0" smtClean="0">
                <a:solidFill>
                  <a:srgbClr val="000000"/>
                </a:solidFill>
                <a:latin typeface="Source Sans Pro Light"/>
                <a:ea typeface="Helvetica Neue Thin" charset="0"/>
                <a:cs typeface="Source Sans Pro Light"/>
              </a:rPr>
              <a:t>Bailliard</a:t>
            </a:r>
          </a:p>
          <a:p>
            <a:pPr lvl="1">
              <a:spcAft>
                <a:spcPts val="600"/>
              </a:spcAft>
            </a:pPr>
            <a:r>
              <a:rPr lang="en-GB" sz="1400" dirty="0" smtClean="0">
                <a:solidFill>
                  <a:srgbClr val="000000"/>
                </a:solidFill>
                <a:latin typeface="Source Sans Pro Light"/>
                <a:ea typeface="Helvetica Neue Thin" charset="0"/>
                <a:cs typeface="Source Sans Pro Light"/>
              </a:rPr>
              <a:t>C.O.O</a:t>
            </a:r>
            <a:r>
              <a:rPr lang="en-GB" sz="1400" dirty="0">
                <a:solidFill>
                  <a:srgbClr val="000000"/>
                </a:solidFill>
                <a:latin typeface="Source Sans Pro Light"/>
                <a:ea typeface="Helvetica Neue Thin" charset="0"/>
                <a:cs typeface="Source Sans Pro Light"/>
              </a:rPr>
              <a:t>. and SVP Sales</a:t>
            </a:r>
          </a:p>
          <a:p>
            <a:pPr>
              <a:spcAft>
                <a:spcPts val="600"/>
              </a:spcAft>
            </a:pPr>
            <a:r>
              <a:rPr lang="en-GB" sz="1800" dirty="0" smtClean="0">
                <a:solidFill>
                  <a:srgbClr val="000000"/>
                </a:solidFill>
                <a:latin typeface="Source Sans Pro Light"/>
                <a:ea typeface="Helvetica Neue Thin" charset="0"/>
                <a:cs typeface="Source Sans Pro Light"/>
              </a:rPr>
              <a:t>Patrick </a:t>
            </a:r>
            <a:r>
              <a:rPr lang="en-GB" sz="1800" dirty="0">
                <a:solidFill>
                  <a:srgbClr val="000000"/>
                </a:solidFill>
                <a:latin typeface="Source Sans Pro Light"/>
                <a:ea typeface="Helvetica Neue Thin" charset="0"/>
                <a:cs typeface="Source Sans Pro Light"/>
              </a:rPr>
              <a:t>Herbault </a:t>
            </a:r>
          </a:p>
          <a:p>
            <a:pPr lvl="1">
              <a:spcAft>
                <a:spcPts val="600"/>
              </a:spcAft>
            </a:pPr>
            <a:r>
              <a:rPr lang="en-GB" sz="1400" dirty="0" smtClean="0">
                <a:solidFill>
                  <a:srgbClr val="000000"/>
                </a:solidFill>
                <a:latin typeface="Source Sans Pro Light"/>
                <a:ea typeface="Helvetica Neue Thin" charset="0"/>
                <a:cs typeface="Source Sans Pro Light"/>
              </a:rPr>
              <a:t>SVP </a:t>
            </a:r>
            <a:r>
              <a:rPr lang="en-GB" sz="1400" dirty="0">
                <a:solidFill>
                  <a:srgbClr val="000000"/>
                </a:solidFill>
                <a:latin typeface="Source Sans Pro Light"/>
                <a:ea typeface="Helvetica Neue Thin" charset="0"/>
                <a:cs typeface="Source Sans Pro Light"/>
              </a:rPr>
              <a:t>R&amp;</a:t>
            </a:r>
            <a:r>
              <a:rPr lang="en-GB" sz="1400" dirty="0" smtClean="0">
                <a:solidFill>
                  <a:srgbClr val="000000"/>
                </a:solidFill>
                <a:latin typeface="Source Sans Pro Light"/>
                <a:ea typeface="Helvetica Neue Thin" charset="0"/>
                <a:cs typeface="Source Sans Pro Light"/>
              </a:rPr>
              <a:t>D</a:t>
            </a:r>
          </a:p>
          <a:p>
            <a:r>
              <a:rPr lang="en-US" sz="1400" dirty="0" smtClean="0">
                <a:latin typeface="Source Sans Pro Light"/>
                <a:ea typeface="Helvetica Neue Thin" charset="0"/>
                <a:cs typeface="Source Sans Pro Light"/>
              </a:rPr>
              <a:t>Advisors</a:t>
            </a:r>
          </a:p>
        </p:txBody>
      </p:sp>
      <p:sp>
        <p:nvSpPr>
          <p:cNvPr id="4" name="Espace réservé du texte 3"/>
          <p:cNvSpPr>
            <a:spLocks noGrp="1"/>
          </p:cNvSpPr>
          <p:nvPr>
            <p:ph sz="half" idx="2"/>
          </p:nvPr>
        </p:nvSpPr>
        <p:spPr>
          <a:xfrm>
            <a:off x="4999854" y="1825625"/>
            <a:ext cx="3886200" cy="4351338"/>
          </a:xfrm>
        </p:spPr>
        <p:txBody>
          <a:bodyPr>
            <a:noAutofit/>
          </a:bodyPr>
          <a:lstStyle/>
          <a:p>
            <a:pPr>
              <a:spcAft>
                <a:spcPts val="600"/>
              </a:spcAft>
            </a:pPr>
            <a:endParaRPr lang="en-GB" sz="1800" dirty="0" smtClean="0">
              <a:solidFill>
                <a:srgbClr val="000000"/>
              </a:solidFill>
              <a:latin typeface="Source Sans Pro Light"/>
              <a:ea typeface="Helvetica Neue Thin" charset="0"/>
              <a:cs typeface="Source Sans Pro Light"/>
            </a:endParaRPr>
          </a:p>
          <a:p>
            <a:pPr>
              <a:spcAft>
                <a:spcPts val="600"/>
              </a:spcAft>
            </a:pPr>
            <a:r>
              <a:rPr lang="en-GB" sz="1800" dirty="0" smtClean="0">
                <a:solidFill>
                  <a:srgbClr val="000000"/>
                </a:solidFill>
                <a:latin typeface="Source Sans Pro Light"/>
                <a:ea typeface="Helvetica Neue Thin" charset="0"/>
                <a:cs typeface="Source Sans Pro Light"/>
              </a:rPr>
              <a:t>Juvenile </a:t>
            </a:r>
            <a:r>
              <a:rPr lang="en-GB" sz="1800" dirty="0">
                <a:solidFill>
                  <a:srgbClr val="000000"/>
                </a:solidFill>
                <a:latin typeface="Source Sans Pro Light"/>
                <a:ea typeface="Helvetica Neue Thin" charset="0"/>
                <a:cs typeface="Source Sans Pro Light"/>
              </a:rPr>
              <a:t>Product </a:t>
            </a:r>
            <a:r>
              <a:rPr lang="en-GB" sz="1800" dirty="0" smtClean="0">
                <a:solidFill>
                  <a:srgbClr val="000000"/>
                </a:solidFill>
                <a:latin typeface="Source Sans Pro Light"/>
                <a:ea typeface="Helvetica Neue Thin" charset="0"/>
                <a:cs typeface="Source Sans Pro Light"/>
              </a:rPr>
              <a:t>Industry</a:t>
            </a:r>
          </a:p>
          <a:p>
            <a:pPr lvl="1">
              <a:spcAft>
                <a:spcPts val="600"/>
              </a:spcAft>
            </a:pPr>
            <a:r>
              <a:rPr lang="en-GB" sz="1400" dirty="0" smtClean="0">
                <a:solidFill>
                  <a:srgbClr val="000000"/>
                </a:solidFill>
                <a:latin typeface="Source Sans Pro Light"/>
                <a:ea typeface="Helvetica Neue Thin" charset="0"/>
                <a:cs typeface="Source Sans Pro Light"/>
              </a:rPr>
              <a:t>20 years of experience </a:t>
            </a:r>
            <a:endParaRPr lang="en-GB" sz="1400" dirty="0">
              <a:solidFill>
                <a:srgbClr val="000000"/>
              </a:solidFill>
              <a:latin typeface="Source Sans Pro Light"/>
              <a:ea typeface="Helvetica Neue Thin" charset="0"/>
              <a:cs typeface="Source Sans Pro Light"/>
            </a:endParaRPr>
          </a:p>
          <a:p>
            <a:pPr>
              <a:spcAft>
                <a:spcPts val="600"/>
              </a:spcAft>
            </a:pPr>
            <a:r>
              <a:rPr lang="en-GB" sz="1800" dirty="0">
                <a:solidFill>
                  <a:srgbClr val="000000"/>
                </a:solidFill>
                <a:latin typeface="Source Sans Pro Light"/>
                <a:ea typeface="Helvetica Neue Thin" charset="0"/>
                <a:cs typeface="Source Sans Pro Light"/>
              </a:rPr>
              <a:t>Patents:  </a:t>
            </a:r>
          </a:p>
          <a:p>
            <a:pPr lvl="1">
              <a:spcAft>
                <a:spcPts val="600"/>
              </a:spcAft>
            </a:pPr>
            <a:r>
              <a:rPr lang="en-GB" sz="1400" dirty="0" smtClean="0">
                <a:solidFill>
                  <a:srgbClr val="000000"/>
                </a:solidFill>
                <a:latin typeface="Source Sans Pro Light"/>
                <a:ea typeface="Helvetica Neue Thin" charset="0"/>
                <a:cs typeface="Source Sans Pro Light"/>
              </a:rPr>
              <a:t>35 </a:t>
            </a:r>
            <a:r>
              <a:rPr lang="en-GB" sz="1400" dirty="0">
                <a:solidFill>
                  <a:srgbClr val="000000"/>
                </a:solidFill>
                <a:latin typeface="Source Sans Pro Light"/>
                <a:ea typeface="Helvetica Neue Thin" charset="0"/>
                <a:cs typeface="Source Sans Pro Light"/>
              </a:rPr>
              <a:t>registered (France, Europe, World)</a:t>
            </a:r>
          </a:p>
          <a:p>
            <a:pPr>
              <a:spcAft>
                <a:spcPts val="600"/>
              </a:spcAft>
            </a:pPr>
            <a:r>
              <a:rPr lang="en-GB" sz="1800" dirty="0">
                <a:solidFill>
                  <a:srgbClr val="000000"/>
                </a:solidFill>
                <a:latin typeface="Source Sans Pro Light"/>
                <a:ea typeface="Helvetica Neue Thin" charset="0"/>
                <a:cs typeface="Source Sans Pro Light"/>
              </a:rPr>
              <a:t>Electronic and </a:t>
            </a:r>
            <a:r>
              <a:rPr lang="en-GB" sz="1800" dirty="0" smtClean="0">
                <a:solidFill>
                  <a:srgbClr val="000000"/>
                </a:solidFill>
                <a:latin typeface="Source Sans Pro Light"/>
                <a:ea typeface="Helvetica Neue Thin" charset="0"/>
                <a:cs typeface="Source Sans Pro Light"/>
              </a:rPr>
              <a:t>Communication </a:t>
            </a:r>
            <a:r>
              <a:rPr lang="en-GB" sz="1800" dirty="0">
                <a:solidFill>
                  <a:srgbClr val="000000"/>
                </a:solidFill>
                <a:latin typeface="Source Sans Pro Light"/>
                <a:ea typeface="Helvetica Neue Thin" charset="0"/>
                <a:cs typeface="Source Sans Pro Light"/>
              </a:rPr>
              <a:t>S</a:t>
            </a:r>
            <a:r>
              <a:rPr lang="en-GB" sz="1800" dirty="0" smtClean="0">
                <a:solidFill>
                  <a:srgbClr val="000000"/>
                </a:solidFill>
                <a:latin typeface="Source Sans Pro Light"/>
                <a:ea typeface="Helvetica Neue Thin" charset="0"/>
                <a:cs typeface="Source Sans Pro Light"/>
              </a:rPr>
              <a:t>ystems</a:t>
            </a:r>
          </a:p>
          <a:p>
            <a:pPr lvl="1">
              <a:spcAft>
                <a:spcPts val="600"/>
              </a:spcAft>
            </a:pPr>
            <a:r>
              <a:rPr lang="en-GB" sz="1400" dirty="0" smtClean="0">
                <a:solidFill>
                  <a:srgbClr val="000000"/>
                </a:solidFill>
                <a:latin typeface="Source Sans Pro Light"/>
                <a:ea typeface="Helvetica Neue Thin" charset="0"/>
                <a:cs typeface="Source Sans Pro Light"/>
              </a:rPr>
              <a:t>30  years of experience</a:t>
            </a:r>
            <a:endParaRPr lang="en-GB" sz="1400" dirty="0">
              <a:solidFill>
                <a:srgbClr val="000000"/>
              </a:solidFill>
              <a:latin typeface="Source Sans Pro Light"/>
              <a:ea typeface="Helvetica Neue Thin" charset="0"/>
              <a:cs typeface="Source Sans Pro Light"/>
            </a:endParaRPr>
          </a:p>
          <a:p>
            <a:pPr>
              <a:spcAft>
                <a:spcPts val="600"/>
              </a:spcAft>
            </a:pPr>
            <a:r>
              <a:rPr lang="en-GB" sz="1800" dirty="0">
                <a:solidFill>
                  <a:srgbClr val="000000"/>
                </a:solidFill>
                <a:latin typeface="Source Sans Pro Light"/>
                <a:ea typeface="Helvetica Neue Thin" charset="0"/>
                <a:cs typeface="Source Sans Pro Light"/>
              </a:rPr>
              <a:t>International Business: </a:t>
            </a:r>
            <a:endParaRPr lang="en-GB" sz="1800" dirty="0" smtClean="0">
              <a:solidFill>
                <a:srgbClr val="000000"/>
              </a:solidFill>
              <a:latin typeface="Source Sans Pro Light"/>
              <a:ea typeface="Helvetica Neue Thin" charset="0"/>
              <a:cs typeface="Source Sans Pro Light"/>
            </a:endParaRPr>
          </a:p>
          <a:p>
            <a:pPr lvl="1">
              <a:spcAft>
                <a:spcPts val="600"/>
              </a:spcAft>
            </a:pPr>
            <a:r>
              <a:rPr lang="en-GB" sz="1400" dirty="0" smtClean="0">
                <a:solidFill>
                  <a:srgbClr val="000000"/>
                </a:solidFill>
                <a:latin typeface="Source Sans Pro Light"/>
                <a:ea typeface="Helvetica Neue Thin" charset="0"/>
                <a:cs typeface="Source Sans Pro Light"/>
              </a:rPr>
              <a:t>Europe</a:t>
            </a:r>
            <a:r>
              <a:rPr lang="en-GB" sz="1400" dirty="0">
                <a:solidFill>
                  <a:srgbClr val="000000"/>
                </a:solidFill>
                <a:latin typeface="Source Sans Pro Light"/>
                <a:ea typeface="Helvetica Neue Thin" charset="0"/>
                <a:cs typeface="Source Sans Pro Light"/>
              </a:rPr>
              <a:t>, </a:t>
            </a:r>
            <a:r>
              <a:rPr lang="en-GB" sz="1400" dirty="0" smtClean="0">
                <a:solidFill>
                  <a:srgbClr val="000000"/>
                </a:solidFill>
                <a:latin typeface="Source Sans Pro Light"/>
                <a:ea typeface="Helvetica Neue Thin" charset="0"/>
                <a:cs typeface="Source Sans Pro Light"/>
              </a:rPr>
              <a:t>Asia, USA &amp; Canada </a:t>
            </a:r>
            <a:endParaRPr lang="en-GB" sz="1400" dirty="0">
              <a:solidFill>
                <a:srgbClr val="000000"/>
              </a:solidFill>
              <a:latin typeface="Source Sans Pro Light"/>
              <a:ea typeface="Helvetica Neue Thin" charset="0"/>
              <a:cs typeface="Source Sans Pro Light"/>
            </a:endParaRPr>
          </a:p>
          <a:p>
            <a:pPr>
              <a:spcAft>
                <a:spcPts val="600"/>
              </a:spcAft>
            </a:pPr>
            <a:r>
              <a:rPr lang="en-GB" sz="1800" dirty="0" smtClean="0">
                <a:solidFill>
                  <a:srgbClr val="000000"/>
                </a:solidFill>
                <a:latin typeface="Source Sans Pro Light"/>
                <a:ea typeface="Helvetica Neue Thin" charset="0"/>
                <a:cs typeface="Source Sans Pro Light"/>
              </a:rPr>
              <a:t>Education</a:t>
            </a:r>
            <a:r>
              <a:rPr lang="en-GB" sz="1800" dirty="0">
                <a:solidFill>
                  <a:srgbClr val="000000"/>
                </a:solidFill>
                <a:latin typeface="Source Sans Pro Light"/>
                <a:ea typeface="Helvetica Neue Thin" charset="0"/>
                <a:cs typeface="Source Sans Pro Light"/>
              </a:rPr>
              <a:t>:</a:t>
            </a:r>
            <a:endParaRPr lang="en-GB" sz="1800" dirty="0" smtClean="0">
              <a:solidFill>
                <a:srgbClr val="000000"/>
              </a:solidFill>
              <a:latin typeface="Source Sans Pro Light"/>
              <a:ea typeface="Helvetica Neue Thin" charset="0"/>
              <a:cs typeface="Source Sans Pro Light"/>
            </a:endParaRPr>
          </a:p>
        </p:txBody>
      </p:sp>
      <p:sp>
        <p:nvSpPr>
          <p:cNvPr id="3" name="Espace réservé du numéro de diapositive 2"/>
          <p:cNvSpPr>
            <a:spLocks noGrp="1"/>
          </p:cNvSpPr>
          <p:nvPr>
            <p:ph type="sldNum" sz="quarter" idx="12"/>
          </p:nvPr>
        </p:nvSpPr>
        <p:spPr/>
        <p:txBody>
          <a:bodyPr/>
          <a:lstStyle/>
          <a:p>
            <a:fld id="{10F72897-C1E3-DB4B-9044-3B86E305D7F6}" type="slidenum">
              <a:rPr lang="fr-FR" smtClean="0"/>
              <a:pPr/>
              <a:t>4</a:t>
            </a:fld>
            <a:endParaRPr lang="fr-FR" dirty="0"/>
          </a:p>
        </p:txBody>
      </p:sp>
      <p:pic>
        <p:nvPicPr>
          <p:cNvPr id="7" name="Image 6"/>
          <p:cNvPicPr>
            <a:picLocks noChangeAspect="1"/>
          </p:cNvPicPr>
          <p:nvPr/>
        </p:nvPicPr>
        <p:blipFill>
          <a:blip r:embed="rId3"/>
          <a:stretch>
            <a:fillRect/>
          </a:stretch>
        </p:blipFill>
        <p:spPr>
          <a:xfrm>
            <a:off x="584586" y="6428619"/>
            <a:ext cx="7912100" cy="508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648" y="4965744"/>
            <a:ext cx="727364" cy="146078"/>
          </a:xfrm>
          <a:prstGeom prst="rect">
            <a:avLst/>
          </a:prstGeom>
        </p:spPr>
      </p:pic>
      <p:pic>
        <p:nvPicPr>
          <p:cNvPr id="8" name="Image 7"/>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868785" y="4914534"/>
            <a:ext cx="450273" cy="247209"/>
          </a:xfrm>
          <a:prstGeom prst="rect">
            <a:avLst/>
          </a:prstGeom>
        </p:spPr>
      </p:pic>
      <p:pic>
        <p:nvPicPr>
          <p:cNvPr id="9" name="Image 8"/>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714551" y="4751124"/>
            <a:ext cx="451047" cy="518284"/>
          </a:xfrm>
          <a:prstGeom prst="rect">
            <a:avLst/>
          </a:prstGeom>
        </p:spPr>
      </p:pic>
      <p:pic>
        <p:nvPicPr>
          <p:cNvPr id="10" name="Image 9"/>
          <p:cNvPicPr>
            <a:picLocks noChangeAspect="1"/>
          </p:cNvPicPr>
          <p:nvPr/>
        </p:nvPicPr>
        <p:blipFill>
          <a:blip r:embed="rId9">
            <a:extLst>
              <a:ext uri="{BEBA8EAE-BF5A-486C-A8C5-ECC9F3942E4B}">
                <a14:imgProps xmlns:a14="http://schemas.microsoft.com/office/drawing/2010/main">
                  <a14:imgLayer r:embed="rId10">
                    <a14:imgEffect>
                      <a14:backgroundRemoval t="0" b="100000" l="0" r="100000">
                        <a14:foregroundMark x1="27523" y1="50000" x2="27523" y2="50000"/>
                        <a14:foregroundMark x1="28440" y1="11017" x2="28440" y2="11017"/>
                        <a14:foregroundMark x1="2523" y1="31356" x2="2523" y2="31356"/>
                        <a14:foregroundMark x1="35092" y1="46610" x2="35092" y2="46610"/>
                        <a14:foregroundMark x1="42890" y1="57627" x2="42890" y2="57627"/>
                        <a14:foregroundMark x1="50917" y1="57627" x2="50917" y2="57627"/>
                        <a14:foregroundMark x1="65367" y1="57627" x2="65367" y2="57627"/>
                        <a14:foregroundMark x1="76376" y1="50000" x2="76376" y2="50000"/>
                        <a14:foregroundMark x1="88303" y1="48305" x2="88303" y2="48305"/>
                        <a14:foregroundMark x1="27982" y1="88983" x2="27982" y2="88983"/>
                      </a14:backgroundRemoval>
                    </a14:imgEffect>
                  </a14:imgLayer>
                </a14:imgProps>
              </a:ext>
              <a:ext uri="{28A0092B-C50C-407E-A947-70E740481C1C}">
                <a14:useLocalDpi xmlns:a14="http://schemas.microsoft.com/office/drawing/2010/main" val="0"/>
              </a:ext>
            </a:extLst>
          </a:blip>
          <a:stretch>
            <a:fillRect/>
          </a:stretch>
        </p:blipFill>
        <p:spPr>
          <a:xfrm>
            <a:off x="965648" y="5422490"/>
            <a:ext cx="636952" cy="172386"/>
          </a:xfrm>
          <a:prstGeom prst="rect">
            <a:avLst/>
          </a:prstGeom>
        </p:spPr>
      </p:pic>
      <p:pic>
        <p:nvPicPr>
          <p:cNvPr id="12" name="Image 11"/>
          <p:cNvPicPr>
            <a:picLocks noChangeAspect="1"/>
          </p:cNvPicPr>
          <p:nvPr/>
        </p:nvPicPr>
        <p:blipFill rotWithShape="1">
          <a:blip r:embed="rId11">
            <a:extLst>
              <a:ext uri="{28A0092B-C50C-407E-A947-70E740481C1C}">
                <a14:useLocalDpi xmlns:a14="http://schemas.microsoft.com/office/drawing/2010/main" val="0"/>
              </a:ext>
            </a:extLst>
          </a:blip>
          <a:srcRect t="-1" r="33572" b="-2542"/>
          <a:stretch/>
        </p:blipFill>
        <p:spPr>
          <a:xfrm>
            <a:off x="1917067" y="5422490"/>
            <a:ext cx="467284" cy="159232"/>
          </a:xfrm>
          <a:prstGeom prst="rect">
            <a:avLst/>
          </a:prstGeom>
        </p:spPr>
      </p:pic>
      <p:pic>
        <p:nvPicPr>
          <p:cNvPr id="13" name="Imag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16519" y="5879690"/>
            <a:ext cx="476848" cy="265446"/>
          </a:xfrm>
          <a:prstGeom prst="rect">
            <a:avLst/>
          </a:prstGeom>
        </p:spPr>
      </p:pic>
      <p:pic>
        <p:nvPicPr>
          <p:cNvPr id="14" name="Image 13"/>
          <p:cNvPicPr>
            <a:picLocks noChangeAspect="1"/>
          </p:cNvPicPr>
          <p:nvPr/>
        </p:nvPicPr>
        <p:blipFill rotWithShape="1">
          <a:blip r:embed="rId13">
            <a:extLst>
              <a:ext uri="{28A0092B-C50C-407E-A947-70E740481C1C}">
                <a14:useLocalDpi xmlns:a14="http://schemas.microsoft.com/office/drawing/2010/main" val="0"/>
              </a:ext>
            </a:extLst>
          </a:blip>
          <a:srcRect l="21594" t="13430" r="21425" b="15936"/>
          <a:stretch/>
        </p:blipFill>
        <p:spPr>
          <a:xfrm>
            <a:off x="7060820" y="5824379"/>
            <a:ext cx="816739" cy="340309"/>
          </a:xfrm>
          <a:prstGeom prst="rect">
            <a:avLst/>
          </a:prstGeom>
        </p:spPr>
      </p:pic>
      <p:pic>
        <p:nvPicPr>
          <p:cNvPr id="16" name="Image 15"/>
          <p:cNvPicPr>
            <a:picLocks noChangeAspect="1"/>
          </p:cNvPicPr>
          <p:nvPr/>
        </p:nvPicPr>
        <p:blipFill rotWithShape="1">
          <a:blip r:embed="rId14">
            <a:extLst>
              <a:ext uri="{28A0092B-C50C-407E-A947-70E740481C1C}">
                <a14:useLocalDpi xmlns:a14="http://schemas.microsoft.com/office/drawing/2010/main" val="0"/>
              </a:ext>
            </a:extLst>
          </a:blip>
          <a:srcRect t="22478" b="20971"/>
          <a:stretch/>
        </p:blipFill>
        <p:spPr>
          <a:xfrm>
            <a:off x="5407148" y="5744377"/>
            <a:ext cx="1041918" cy="42031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843" y="1378715"/>
            <a:ext cx="4480636" cy="2210447"/>
          </a:xfrm>
          <a:prstGeom prst="rect">
            <a:avLst/>
          </a:prstGeom>
        </p:spPr>
      </p:pic>
      <p:pic>
        <p:nvPicPr>
          <p:cNvPr id="5" name="Espace réservé du contenu 4"/>
          <p:cNvPicPr>
            <a:picLocks noGrp="1" noChangeAspect="1"/>
          </p:cNvPicPr>
          <p:nvPr>
            <p:ph idx="4294967295"/>
          </p:nvPr>
        </p:nvPicPr>
        <p:blipFill>
          <a:blip r:embed="rId4">
            <a:extLst>
              <a:ext uri="{BEBA8EAE-BF5A-486C-A8C5-ECC9F3942E4B}">
                <a14:imgProps xmlns:a14="http://schemas.microsoft.com/office/drawing/2010/main">
                  <a14:imgLayer r:embed="rId5">
                    <a14:imgEffect>
                      <a14:backgroundRemoval t="9968" b="97106" l="4530" r="96864"/>
                    </a14:imgEffect>
                  </a14:imgLayer>
                </a14:imgProps>
              </a:ext>
              <a:ext uri="{28A0092B-C50C-407E-A947-70E740481C1C}">
                <a14:useLocalDpi xmlns:a14="http://schemas.microsoft.com/office/drawing/2010/main"/>
              </a:ext>
            </a:extLst>
          </a:blip>
          <a:stretch>
            <a:fillRect/>
          </a:stretch>
        </p:blipFill>
        <p:spPr>
          <a:xfrm>
            <a:off x="2902294" y="1739058"/>
            <a:ext cx="2006600" cy="2174875"/>
          </a:xfrm>
        </p:spPr>
      </p:pic>
      <p:pic>
        <p:nvPicPr>
          <p:cNvPr id="6" name="Image 5"/>
          <p:cNvPicPr>
            <a:picLocks noChangeAspect="1"/>
          </p:cNvPicPr>
          <p:nvPr/>
        </p:nvPicPr>
        <p:blipFill>
          <a:blip r:embed="rId6">
            <a:extLst>
              <a:ext uri="{BEBA8EAE-BF5A-486C-A8C5-ECC9F3942E4B}">
                <a14:imgProps xmlns:a14="http://schemas.microsoft.com/office/drawing/2010/main">
                  <a14:imgLayer r:embed="rId7">
                    <a14:imgEffect>
                      <a14:backgroundRemoval t="5649" b="91841" l="3116" r="89802"/>
                    </a14:imgEffect>
                  </a14:imgLayer>
                </a14:imgProps>
              </a:ext>
              <a:ext uri="{28A0092B-C50C-407E-A947-70E740481C1C}">
                <a14:useLocalDpi xmlns:a14="http://schemas.microsoft.com/office/drawing/2010/main"/>
              </a:ext>
            </a:extLst>
          </a:blip>
          <a:stretch>
            <a:fillRect/>
          </a:stretch>
        </p:blipFill>
        <p:spPr>
          <a:xfrm>
            <a:off x="2628086" y="3913933"/>
            <a:ext cx="2007726" cy="2718677"/>
          </a:xfrm>
          <a:prstGeom prst="rect">
            <a:avLst/>
          </a:prstGeom>
        </p:spPr>
      </p:pic>
      <p:pic>
        <p:nvPicPr>
          <p:cNvPr id="7" name="Image 6"/>
          <p:cNvPicPr>
            <a:picLocks noChangeAspect="1"/>
          </p:cNvPicPr>
          <p:nvPr/>
        </p:nvPicPr>
        <p:blipFill>
          <a:blip r:embed="rId8">
            <a:extLst>
              <a:ext uri="{BEBA8EAE-BF5A-486C-A8C5-ECC9F3942E4B}">
                <a14:imgProps xmlns:a14="http://schemas.microsoft.com/office/drawing/2010/main">
                  <a14:imgLayer r:embed="rId9">
                    <a14:imgEffect>
                      <a14:backgroundRemoval t="3871" b="94516" l="5310" r="89381"/>
                    </a14:imgEffect>
                  </a14:imgLayer>
                </a14:imgProps>
              </a:ext>
              <a:ext uri="{28A0092B-C50C-407E-A947-70E740481C1C}">
                <a14:useLocalDpi xmlns:a14="http://schemas.microsoft.com/office/drawing/2010/main"/>
              </a:ext>
            </a:extLst>
          </a:blip>
          <a:stretch>
            <a:fillRect/>
          </a:stretch>
        </p:blipFill>
        <p:spPr>
          <a:xfrm>
            <a:off x="6796203" y="3082355"/>
            <a:ext cx="2026507" cy="2779722"/>
          </a:xfrm>
          <a:prstGeom prst="rect">
            <a:avLst/>
          </a:prstGeom>
        </p:spPr>
      </p:pic>
      <p:sp>
        <p:nvSpPr>
          <p:cNvPr id="8" name="ZoneTexte 7"/>
          <p:cNvSpPr txBox="1"/>
          <p:nvPr/>
        </p:nvSpPr>
        <p:spPr>
          <a:xfrm>
            <a:off x="444500" y="2502701"/>
            <a:ext cx="2183586" cy="400110"/>
          </a:xfrm>
          <a:prstGeom prst="rect">
            <a:avLst/>
          </a:prstGeom>
          <a:noFill/>
        </p:spPr>
        <p:txBody>
          <a:bodyPr wrap="square" rtlCol="0">
            <a:spAutoFit/>
          </a:bodyPr>
          <a:lstStyle/>
          <a:p>
            <a:r>
              <a:rPr lang="fr-FR" sz="2000" dirty="0" smtClean="0">
                <a:solidFill>
                  <a:srgbClr val="000090"/>
                </a:solidFill>
                <a:latin typeface="Source Sans Pro"/>
                <a:ea typeface="Futura Hv BT Heavy" charset="0"/>
                <a:cs typeface="Source Sans Pro"/>
              </a:rPr>
              <a:t>Car Seat Guardian</a:t>
            </a:r>
            <a:endParaRPr lang="fr-FR" sz="2000" dirty="0">
              <a:solidFill>
                <a:srgbClr val="000090"/>
              </a:solidFill>
              <a:latin typeface="Source Sans Pro"/>
              <a:ea typeface="Futura Hv BT Heavy" charset="0"/>
              <a:cs typeface="Source Sans Pro"/>
            </a:endParaRPr>
          </a:p>
        </p:txBody>
      </p:sp>
      <p:sp>
        <p:nvSpPr>
          <p:cNvPr id="9" name="ZoneTexte 8"/>
          <p:cNvSpPr txBox="1"/>
          <p:nvPr/>
        </p:nvSpPr>
        <p:spPr>
          <a:xfrm>
            <a:off x="444501" y="4647428"/>
            <a:ext cx="2457794" cy="400110"/>
          </a:xfrm>
          <a:prstGeom prst="rect">
            <a:avLst/>
          </a:prstGeom>
          <a:noFill/>
        </p:spPr>
        <p:txBody>
          <a:bodyPr wrap="square" rtlCol="0">
            <a:spAutoFit/>
          </a:bodyPr>
          <a:lstStyle/>
          <a:p>
            <a:r>
              <a:rPr lang="fr-FR" sz="2000" dirty="0" smtClean="0">
                <a:solidFill>
                  <a:srgbClr val="000090"/>
                </a:solidFill>
                <a:latin typeface="Source Sans Pro"/>
                <a:ea typeface="Futura Hv BT Heavy" charset="0"/>
                <a:cs typeface="Source Sans Pro"/>
              </a:rPr>
              <a:t>High Chair Guardian</a:t>
            </a:r>
            <a:endParaRPr lang="fr-FR" sz="2000" dirty="0">
              <a:solidFill>
                <a:srgbClr val="000090"/>
              </a:solidFill>
              <a:latin typeface="Source Sans Pro"/>
              <a:ea typeface="Futura Hv BT Heavy" charset="0"/>
              <a:cs typeface="Source Sans Pro"/>
            </a:endParaRPr>
          </a:p>
        </p:txBody>
      </p:sp>
      <p:sp>
        <p:nvSpPr>
          <p:cNvPr id="10" name="Titre 1"/>
          <p:cNvSpPr txBox="1">
            <a:spLocks/>
          </p:cNvSpPr>
          <p:nvPr/>
        </p:nvSpPr>
        <p:spPr>
          <a:xfrm>
            <a:off x="628650" y="365126"/>
            <a:ext cx="6943725" cy="1325563"/>
          </a:xfrm>
          <a:prstGeom prst="rect">
            <a:avLst/>
          </a:prstGeom>
        </p:spPr>
        <p:txBody>
          <a:bodyPr anchor="ctr">
            <a:noAutofit/>
          </a:bodyPr>
          <a:lstStyle>
            <a:lvl1pPr algn="l" defTabSz="685800" rtl="0" eaLnBrk="1" latinLnBrk="0" hangingPunct="1">
              <a:lnSpc>
                <a:spcPct val="90000"/>
              </a:lnSpc>
              <a:spcBef>
                <a:spcPct val="0"/>
              </a:spcBef>
              <a:buNone/>
              <a:defRPr sz="3300" b="0" i="0" kern="1200">
                <a:solidFill>
                  <a:schemeClr val="tx1"/>
                </a:solidFill>
                <a:latin typeface="Helvetica Neue Thin" charset="0"/>
                <a:ea typeface="Helvetica Neue Thin" charset="0"/>
                <a:cs typeface="Helvetica Neue Thin" charset="0"/>
              </a:defRPr>
            </a:lvl1pPr>
          </a:lstStyle>
          <a:p>
            <a:r>
              <a:rPr lang="en-US" sz="2700" dirty="0" smtClean="0">
                <a:latin typeface="Source Sans Pro"/>
                <a:cs typeface="Source Sans Pro"/>
              </a:rPr>
              <a:t>What we do ? </a:t>
            </a:r>
            <a:r>
              <a:rPr lang="en-US" sz="2400" dirty="0" smtClean="0">
                <a:latin typeface="Source Sans Pro Light"/>
                <a:cs typeface="Source Sans Pro Light"/>
              </a:rPr>
              <a:t/>
            </a:r>
            <a:br>
              <a:rPr lang="en-US" sz="2400" dirty="0" smtClean="0">
                <a:latin typeface="Source Sans Pro Light"/>
                <a:cs typeface="Source Sans Pro Light"/>
              </a:rPr>
            </a:br>
            <a:r>
              <a:rPr lang="en-US" sz="2400" dirty="0" smtClean="0">
                <a:latin typeface="Source Sans Pro Light"/>
                <a:cs typeface="Source Sans Pro Light"/>
              </a:rPr>
              <a:t>design, build and market original IoT solutions</a:t>
            </a:r>
            <a:endParaRPr lang="en-US" sz="2400" dirty="0">
              <a:latin typeface="Source Sans Pro Light"/>
              <a:cs typeface="Source Sans Pro Light"/>
            </a:endParaRPr>
          </a:p>
        </p:txBody>
      </p:sp>
      <p:pic>
        <p:nvPicPr>
          <p:cNvPr id="11" name="Image 10"/>
          <p:cNvPicPr>
            <a:picLocks noChangeAspect="1"/>
          </p:cNvPicPr>
          <p:nvPr/>
        </p:nvPicPr>
        <p:blipFill>
          <a:blip r:embed="rId10"/>
          <a:stretch>
            <a:fillRect/>
          </a:stretch>
        </p:blipFill>
        <p:spPr>
          <a:xfrm>
            <a:off x="584586" y="6428619"/>
            <a:ext cx="7912100" cy="50800"/>
          </a:xfrm>
          <a:prstGeom prst="rect">
            <a:avLst/>
          </a:prstGeom>
        </p:spPr>
      </p:pic>
      <p:sp>
        <p:nvSpPr>
          <p:cNvPr id="2" name="ZoneTexte 1"/>
          <p:cNvSpPr txBox="1"/>
          <p:nvPr/>
        </p:nvSpPr>
        <p:spPr>
          <a:xfrm>
            <a:off x="5052582" y="4196944"/>
            <a:ext cx="1242438" cy="707886"/>
          </a:xfrm>
          <a:prstGeom prst="rect">
            <a:avLst/>
          </a:prstGeom>
          <a:noFill/>
        </p:spPr>
        <p:txBody>
          <a:bodyPr wrap="square" rtlCol="0">
            <a:spAutoFit/>
          </a:bodyPr>
          <a:lstStyle/>
          <a:p>
            <a:endParaRPr lang="fr-FR" sz="2000" dirty="0"/>
          </a:p>
          <a:p>
            <a:endParaRPr lang="fr-FR" sz="2000" dirty="0"/>
          </a:p>
        </p:txBody>
      </p:sp>
      <p:pic>
        <p:nvPicPr>
          <p:cNvPr id="12" name="Image 11"/>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5287264" y="4196944"/>
            <a:ext cx="857517" cy="1193860"/>
          </a:xfrm>
          <a:prstGeom prst="rect">
            <a:avLst/>
          </a:prstGeom>
        </p:spPr>
      </p:pic>
      <p:sp>
        <p:nvSpPr>
          <p:cNvPr id="19" name="ZoneTexte 18"/>
          <p:cNvSpPr txBox="1"/>
          <p:nvPr/>
        </p:nvSpPr>
        <p:spPr>
          <a:xfrm>
            <a:off x="4748875" y="5047539"/>
            <a:ext cx="538389" cy="646331"/>
          </a:xfrm>
          <a:prstGeom prst="rect">
            <a:avLst/>
          </a:prstGeom>
          <a:noFill/>
        </p:spPr>
        <p:txBody>
          <a:bodyPr wrap="square" rtlCol="0">
            <a:spAutoFit/>
          </a:bodyPr>
          <a:lstStyle/>
          <a:p>
            <a:r>
              <a:rPr lang="fr-FR" dirty="0">
                <a:latin typeface="Wingdings"/>
                <a:ea typeface="Wingdings"/>
                <a:cs typeface="Wingdings"/>
                <a:sym typeface="Wingdings"/>
              </a:rPr>
              <a:t></a:t>
            </a:r>
            <a:endParaRPr lang="fr-FR" dirty="0"/>
          </a:p>
          <a:p>
            <a:endParaRPr lang="fr-FR" dirty="0"/>
          </a:p>
        </p:txBody>
      </p:sp>
      <p:sp>
        <p:nvSpPr>
          <p:cNvPr id="22" name="ZoneTexte 21"/>
          <p:cNvSpPr txBox="1"/>
          <p:nvPr/>
        </p:nvSpPr>
        <p:spPr>
          <a:xfrm>
            <a:off x="4226135" y="3244334"/>
            <a:ext cx="691731" cy="369332"/>
          </a:xfrm>
          <a:prstGeom prst="rect">
            <a:avLst/>
          </a:prstGeom>
          <a:noFill/>
        </p:spPr>
        <p:txBody>
          <a:bodyPr wrap="square" rtlCol="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smtClean="0">
                <a:latin typeface="Wingdings"/>
                <a:ea typeface="Wingdings"/>
                <a:cs typeface="Wingdings"/>
                <a:sym typeface="Wingdings"/>
              </a:rPr>
              <a:t></a:t>
            </a:r>
            <a:endParaRPr lang="fr-FR" dirty="0"/>
          </a:p>
        </p:txBody>
      </p:sp>
      <p:sp>
        <p:nvSpPr>
          <p:cNvPr id="24" name="ZoneTexte 23"/>
          <p:cNvSpPr txBox="1"/>
          <p:nvPr/>
        </p:nvSpPr>
        <p:spPr>
          <a:xfrm>
            <a:off x="6144782" y="4542088"/>
            <a:ext cx="522970" cy="369332"/>
          </a:xfrm>
          <a:prstGeom prst="rect">
            <a:avLst/>
          </a:prstGeom>
          <a:noFill/>
        </p:spPr>
        <p:txBody>
          <a:bodyPr wrap="square" rtlCol="0">
            <a:spAutoFit/>
          </a:bodyPr>
          <a:lstStyle/>
          <a:p>
            <a:r>
              <a:rPr lang="fr-FR" dirty="0" smtClean="0">
                <a:latin typeface="Wingdings"/>
                <a:ea typeface="Wingdings"/>
                <a:cs typeface="Wingdings"/>
                <a:sym typeface="Wingdings"/>
              </a:rPr>
              <a:t></a:t>
            </a:r>
            <a:endParaRPr lang="fr-FR" dirty="0"/>
          </a:p>
        </p:txBody>
      </p:sp>
      <p:sp>
        <p:nvSpPr>
          <p:cNvPr id="25" name="ZoneTexte 24"/>
          <p:cNvSpPr txBox="1"/>
          <p:nvPr/>
        </p:nvSpPr>
        <p:spPr>
          <a:xfrm>
            <a:off x="4748875" y="3948441"/>
            <a:ext cx="538389" cy="369332"/>
          </a:xfrm>
          <a:prstGeom prst="rect">
            <a:avLst/>
          </a:prstGeom>
          <a:noFill/>
        </p:spPr>
        <p:txBody>
          <a:bodyPr wrap="square" rtlCol="0">
            <a:spAutoFit/>
          </a:bodyPr>
          <a:lstStyle/>
          <a:p>
            <a:r>
              <a:rPr lang="fr-FR" dirty="0" smtClean="0">
                <a:latin typeface="Wingdings"/>
                <a:ea typeface="Wingdings"/>
                <a:cs typeface="Wingdings"/>
                <a:sym typeface="Wingdings"/>
              </a:rPr>
              <a:t></a:t>
            </a:r>
            <a:endParaRPr lang="fr-FR" dirty="0"/>
          </a:p>
        </p:txBody>
      </p:sp>
      <p:sp>
        <p:nvSpPr>
          <p:cNvPr id="26" name="ZoneTexte 25"/>
          <p:cNvSpPr txBox="1"/>
          <p:nvPr/>
        </p:nvSpPr>
        <p:spPr>
          <a:xfrm>
            <a:off x="5052583" y="5715575"/>
            <a:ext cx="1615169" cy="338554"/>
          </a:xfrm>
          <a:prstGeom prst="rect">
            <a:avLst/>
          </a:prstGeom>
          <a:noFill/>
        </p:spPr>
        <p:txBody>
          <a:bodyPr wrap="square" rtlCol="0">
            <a:spAutoFit/>
          </a:bodyPr>
          <a:lstStyle/>
          <a:p>
            <a:r>
              <a:rPr lang="fr-FR" sz="1600" dirty="0" smtClean="0"/>
              <a:t>Bluetooth L.E.</a:t>
            </a:r>
            <a:endParaRPr lang="fr-FR" sz="1600" dirty="0"/>
          </a:p>
        </p:txBody>
      </p:sp>
      <p:sp>
        <p:nvSpPr>
          <p:cNvPr id="27" name="ZoneTexte 26"/>
          <p:cNvSpPr txBox="1"/>
          <p:nvPr/>
        </p:nvSpPr>
        <p:spPr>
          <a:xfrm>
            <a:off x="7150922" y="5900241"/>
            <a:ext cx="1993077" cy="338554"/>
          </a:xfrm>
          <a:prstGeom prst="rect">
            <a:avLst/>
          </a:prstGeom>
          <a:noFill/>
        </p:spPr>
        <p:txBody>
          <a:bodyPr wrap="square" rtlCol="0">
            <a:spAutoFit/>
          </a:bodyPr>
          <a:lstStyle/>
          <a:p>
            <a:r>
              <a:rPr lang="fr-FR" sz="1600" dirty="0" smtClean="0"/>
              <a:t>App: </a:t>
            </a:r>
            <a:r>
              <a:rPr lang="fr-FR" sz="1600" dirty="0" err="1" smtClean="0"/>
              <a:t>iOS</a:t>
            </a:r>
            <a:r>
              <a:rPr lang="fr-FR" sz="1600" dirty="0" smtClean="0"/>
              <a:t>, Android  </a:t>
            </a:r>
            <a:endParaRPr lang="fr-FR" sz="1600" dirty="0"/>
          </a:p>
        </p:txBody>
      </p:sp>
      <p:sp>
        <p:nvSpPr>
          <p:cNvPr id="3" name="ZoneTexte 2"/>
          <p:cNvSpPr txBox="1"/>
          <p:nvPr/>
        </p:nvSpPr>
        <p:spPr>
          <a:xfrm>
            <a:off x="444500" y="3289300"/>
            <a:ext cx="2264347" cy="400110"/>
          </a:xfrm>
          <a:prstGeom prst="rect">
            <a:avLst/>
          </a:prstGeom>
          <a:noFill/>
        </p:spPr>
        <p:txBody>
          <a:bodyPr wrap="square" rtlCol="0">
            <a:spAutoFit/>
          </a:bodyPr>
          <a:lstStyle/>
          <a:p>
            <a:r>
              <a:rPr lang="fr-FR" sz="2000" dirty="0" smtClean="0">
                <a:solidFill>
                  <a:srgbClr val="000090"/>
                </a:solidFill>
                <a:latin typeface="Source Sans Pro"/>
                <a:cs typeface="Source Sans Pro"/>
              </a:rPr>
              <a:t>Car Seat </a:t>
            </a:r>
            <a:r>
              <a:rPr lang="en-US" sz="2000" dirty="0" smtClean="0">
                <a:solidFill>
                  <a:srgbClr val="000090"/>
                </a:solidFill>
                <a:latin typeface="Source Sans Pro"/>
                <a:cs typeface="Source Sans Pro"/>
              </a:rPr>
              <a:t>Checker</a:t>
            </a:r>
            <a:r>
              <a:rPr lang="fr-FR" sz="2000" dirty="0" smtClean="0">
                <a:solidFill>
                  <a:srgbClr val="000090"/>
                </a:solidFill>
                <a:latin typeface="Source Sans Pro"/>
                <a:cs typeface="Source Sans Pro"/>
              </a:rPr>
              <a:t> </a:t>
            </a:r>
            <a:endParaRPr lang="fr-FR" sz="2000" dirty="0">
              <a:solidFill>
                <a:srgbClr val="000090"/>
              </a:solidFill>
              <a:latin typeface="Source Sans Pro"/>
              <a:cs typeface="Source Sans Pro"/>
            </a:endParaRPr>
          </a:p>
        </p:txBody>
      </p:sp>
      <p:sp>
        <p:nvSpPr>
          <p:cNvPr id="13" name="ZoneTexte 12"/>
          <p:cNvSpPr txBox="1"/>
          <p:nvPr/>
        </p:nvSpPr>
        <p:spPr>
          <a:xfrm>
            <a:off x="1331640" y="2924944"/>
            <a:ext cx="492442" cy="369332"/>
          </a:xfrm>
          <a:prstGeom prst="rect">
            <a:avLst/>
          </a:prstGeom>
          <a:noFill/>
        </p:spPr>
        <p:txBody>
          <a:bodyPr wrap="square" rtlCol="0">
            <a:spAutoFit/>
          </a:bodyPr>
          <a:lstStyle/>
          <a:p>
            <a:r>
              <a:rPr lang="fr-FR" dirty="0" smtClean="0"/>
              <a:t>+ </a:t>
            </a:r>
            <a:endParaRPr lang="fr-FR" dirty="0"/>
          </a:p>
        </p:txBody>
      </p:sp>
    </p:spTree>
    <p:extLst>
      <p:ext uri="{BB962C8B-B14F-4D97-AF65-F5344CB8AC3E}">
        <p14:creationId xmlns:p14="http://schemas.microsoft.com/office/powerpoint/2010/main" val="315723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4586" y="647700"/>
            <a:ext cx="8102213" cy="792004"/>
          </a:xfrm>
        </p:spPr>
        <p:txBody>
          <a:bodyPr anchor="ctr">
            <a:noAutofit/>
          </a:bodyPr>
          <a:lstStyle/>
          <a:p>
            <a:r>
              <a:rPr lang="en-US" u="none" dirty="0" smtClean="0">
                <a:latin typeface="Source Sans Pro Semibold"/>
                <a:cs typeface="Source Sans Pro Semibold"/>
              </a:rPr>
              <a:t>Two Car Seat solutions  designed for the OEM market  </a:t>
            </a:r>
            <a:endParaRPr lang="en-US" u="none" dirty="0">
              <a:latin typeface="Source Sans Pro Light"/>
              <a:cs typeface="Source Sans Pro Light"/>
            </a:endParaRPr>
          </a:p>
        </p:txBody>
      </p:sp>
      <p:sp>
        <p:nvSpPr>
          <p:cNvPr id="4" name="Espace réservé du numéro de diapositive 3"/>
          <p:cNvSpPr>
            <a:spLocks noGrp="1"/>
          </p:cNvSpPr>
          <p:nvPr>
            <p:ph type="sldNum" sz="quarter" idx="10"/>
          </p:nvPr>
        </p:nvSpPr>
        <p:spPr>
          <a:xfrm>
            <a:off x="7748658" y="6273758"/>
            <a:ext cx="938141" cy="365125"/>
          </a:xfrm>
        </p:spPr>
        <p:txBody>
          <a:bodyPr/>
          <a:lstStyle/>
          <a:p>
            <a:fld id="{10F72897-C1E3-DB4B-9044-3B86E305D7F6}" type="slidenum">
              <a:rPr lang="fr-FR" smtClean="0"/>
              <a:pPr/>
              <a:t>6</a:t>
            </a:fld>
            <a:endParaRPr lang="fr-FR" dirty="0"/>
          </a:p>
        </p:txBody>
      </p:sp>
      <p:sp>
        <p:nvSpPr>
          <p:cNvPr id="6" name="Espace réservé du contenu 10"/>
          <p:cNvSpPr txBox="1">
            <a:spLocks/>
          </p:cNvSpPr>
          <p:nvPr/>
        </p:nvSpPr>
        <p:spPr>
          <a:xfrm>
            <a:off x="628650" y="2014151"/>
            <a:ext cx="7886700" cy="4497860"/>
          </a:xfrm>
          <a:prstGeom prst="rect">
            <a:avLst/>
          </a:prstGeom>
        </p:spPr>
        <p:txBody>
          <a:bodyPr>
            <a:normAutofit/>
          </a:bodyPr>
          <a:lstStyle>
            <a:lvl1pPr marL="171450" indent="-171450" algn="l" defTabSz="685800" rtl="0" eaLnBrk="1" latinLnBrk="0" hangingPunct="1">
              <a:lnSpc>
                <a:spcPct val="90000"/>
              </a:lnSpc>
              <a:spcBef>
                <a:spcPts val="750"/>
              </a:spcBef>
              <a:buSzPct val="70000"/>
              <a:buFont typeface="Arial"/>
              <a:buChar char="•"/>
              <a:defRPr sz="2100" kern="1200">
                <a:solidFill>
                  <a:schemeClr val="tx1"/>
                </a:solidFill>
                <a:latin typeface="+mj-lt"/>
                <a:ea typeface="+mn-ea"/>
                <a:cs typeface="+mn-cs"/>
              </a:defRPr>
            </a:lvl1pPr>
            <a:lvl2pPr marL="342900" indent="0" algn="l" defTabSz="685800" rtl="0" eaLnBrk="1" latinLnBrk="0" hangingPunct="1">
              <a:lnSpc>
                <a:spcPct val="90000"/>
              </a:lnSpc>
              <a:spcBef>
                <a:spcPts val="375"/>
              </a:spcBef>
              <a:buSzPct val="70000"/>
              <a:buFontTx/>
              <a:buNone/>
              <a:defRPr sz="18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SzPct val="70000"/>
              <a:buFont typeface="Arial"/>
              <a:buChar char="•"/>
              <a:defRPr sz="15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spcAft>
                <a:spcPts val="600"/>
              </a:spcAft>
              <a:buFont typeface="Arial"/>
              <a:buNone/>
            </a:pPr>
            <a:endParaRPr lang="is-IS" sz="2400" dirty="0">
              <a:latin typeface="Source Sans Pro Light"/>
              <a:ea typeface="Helvetica Neue Thin" charset="0"/>
              <a:cs typeface="Source Sans Pro Light"/>
            </a:endParaRPr>
          </a:p>
        </p:txBody>
      </p:sp>
      <p:sp>
        <p:nvSpPr>
          <p:cNvPr id="9" name="Rectangle 8"/>
          <p:cNvSpPr>
            <a:spLocks noChangeArrowheads="1"/>
          </p:cNvSpPr>
          <p:nvPr/>
        </p:nvSpPr>
        <p:spPr bwMode="auto">
          <a:xfrm>
            <a:off x="3344910" y="3237254"/>
            <a:ext cx="2283982" cy="422204"/>
          </a:xfrm>
          <a:prstGeom prst="rect">
            <a:avLst/>
          </a:prstGeom>
          <a:solidFill>
            <a:schemeClr val="bg2"/>
          </a:solidFill>
          <a:ln w="9525">
            <a:noFill/>
            <a:miter lim="800000"/>
            <a:headEnd/>
            <a:tailEnd/>
          </a:ln>
        </p:spPr>
        <p:txBody>
          <a:bodyPr lIns="0" tIns="46800" rIns="0" bIns="46800" anchor="ctr"/>
          <a:lstStyle/>
          <a:p>
            <a:pPr algn="ctr"/>
            <a:r>
              <a:rPr lang="en-US" altLang="fr-FR" sz="2400" dirty="0">
                <a:solidFill>
                  <a:srgbClr val="00C400"/>
                </a:solidFill>
                <a:latin typeface="Helvetica Neue Thin" charset="0"/>
                <a:ea typeface="Helvetica Neue Thin" charset="0"/>
                <a:cs typeface="Helvetica Neue Thin" charset="0"/>
              </a:rPr>
              <a:t>✔</a:t>
            </a:r>
          </a:p>
        </p:txBody>
      </p:sp>
      <p:sp>
        <p:nvSpPr>
          <p:cNvPr id="12" name="Rectangle 8"/>
          <p:cNvSpPr>
            <a:spLocks noChangeArrowheads="1"/>
          </p:cNvSpPr>
          <p:nvPr/>
        </p:nvSpPr>
        <p:spPr bwMode="auto">
          <a:xfrm>
            <a:off x="3344910" y="2796930"/>
            <a:ext cx="2287698" cy="420615"/>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Car Seat Guardian(*)</a:t>
            </a:r>
            <a:endParaRPr lang="en-US" altLang="fr-FR" sz="1200" dirty="0">
              <a:solidFill>
                <a:schemeClr val="bg1"/>
              </a:solidFill>
              <a:latin typeface="Source Sans Pro Light"/>
              <a:ea typeface="Helvetica Neue Thin" charset="0"/>
              <a:cs typeface="Source Sans Pro Light"/>
            </a:endParaRPr>
          </a:p>
        </p:txBody>
      </p:sp>
      <p:sp>
        <p:nvSpPr>
          <p:cNvPr id="13" name="Rectangle 8"/>
          <p:cNvSpPr>
            <a:spLocks noChangeArrowheads="1"/>
          </p:cNvSpPr>
          <p:nvPr/>
        </p:nvSpPr>
        <p:spPr bwMode="auto">
          <a:xfrm>
            <a:off x="711199" y="3237254"/>
            <a:ext cx="2617156"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r">
              <a:defRPr/>
            </a:pPr>
            <a:r>
              <a:rPr lang="en-US" sz="1200" dirty="0" smtClean="0">
                <a:latin typeface="Source Sans Pro Light"/>
                <a:ea typeface="Helvetica Neue Thin" charset="0"/>
                <a:cs typeface="Source Sans Pro Light"/>
              </a:rPr>
              <a:t>Child detected  and properly fastened</a:t>
            </a:r>
            <a:endParaRPr lang="en-US" sz="1200" dirty="0">
              <a:latin typeface="Source Sans Pro Light"/>
              <a:ea typeface="Helvetica Neue Thin" charset="0"/>
              <a:cs typeface="Source Sans Pro Light"/>
            </a:endParaRPr>
          </a:p>
        </p:txBody>
      </p:sp>
      <p:sp>
        <p:nvSpPr>
          <p:cNvPr id="14" name="Rectangle 8"/>
          <p:cNvSpPr>
            <a:spLocks noChangeArrowheads="1"/>
          </p:cNvSpPr>
          <p:nvPr/>
        </p:nvSpPr>
        <p:spPr bwMode="auto">
          <a:xfrm>
            <a:off x="711199" y="3678736"/>
            <a:ext cx="2617155"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a:latin typeface="Source Sans Pro Light"/>
                <a:ea typeface="Helvetica Neue Thin" charset="0"/>
                <a:cs typeface="Source Sans Pro Light"/>
              </a:rPr>
              <a:t>H</a:t>
            </a:r>
            <a:r>
              <a:rPr lang="en-US" sz="1200" dirty="0" smtClean="0">
                <a:latin typeface="Source Sans Pro Light"/>
                <a:ea typeface="Helvetica Neue Thin" charset="0"/>
                <a:cs typeface="Source Sans Pro Light"/>
              </a:rPr>
              <a:t>arness position  incorrect  </a:t>
            </a:r>
            <a:endParaRPr lang="en-US" sz="1200" dirty="0">
              <a:latin typeface="Source Sans Pro Light"/>
              <a:ea typeface="Helvetica Neue Thin" charset="0"/>
              <a:cs typeface="Source Sans Pro Light"/>
            </a:endParaRPr>
          </a:p>
        </p:txBody>
      </p:sp>
      <p:sp>
        <p:nvSpPr>
          <p:cNvPr id="15" name="Rectangle 8"/>
          <p:cNvSpPr>
            <a:spLocks noChangeArrowheads="1"/>
          </p:cNvSpPr>
          <p:nvPr/>
        </p:nvSpPr>
        <p:spPr bwMode="auto">
          <a:xfrm>
            <a:off x="711200" y="4120218"/>
            <a:ext cx="2617154"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smtClean="0">
                <a:latin typeface="Source Sans Pro Light"/>
                <a:ea typeface="Helvetica Neue Thin" charset="0"/>
                <a:cs typeface="Source Sans Pro Light"/>
              </a:rPr>
              <a:t>Child left alone in car </a:t>
            </a:r>
            <a:endParaRPr lang="en-US" sz="1200" dirty="0">
              <a:latin typeface="Source Sans Pro Light"/>
              <a:ea typeface="Helvetica Neue Thin" charset="0"/>
              <a:cs typeface="Source Sans Pro Light"/>
            </a:endParaRPr>
          </a:p>
        </p:txBody>
      </p:sp>
      <p:sp>
        <p:nvSpPr>
          <p:cNvPr id="16" name="Rectangle 8"/>
          <p:cNvSpPr>
            <a:spLocks noChangeArrowheads="1"/>
          </p:cNvSpPr>
          <p:nvPr/>
        </p:nvSpPr>
        <p:spPr bwMode="auto">
          <a:xfrm>
            <a:off x="711201" y="4561700"/>
            <a:ext cx="2617152"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smtClean="0">
                <a:latin typeface="Source Sans Pro Light"/>
                <a:ea typeface="Helvetica Neue Thin" charset="0"/>
                <a:cs typeface="Source Sans Pro Light"/>
              </a:rPr>
              <a:t> Dehydration alert    </a:t>
            </a:r>
            <a:endParaRPr lang="en-US" sz="1200" dirty="0">
              <a:latin typeface="Source Sans Pro Light"/>
              <a:ea typeface="Helvetica Neue Thin" charset="0"/>
              <a:cs typeface="Source Sans Pro Light"/>
            </a:endParaRPr>
          </a:p>
        </p:txBody>
      </p:sp>
      <p:sp>
        <p:nvSpPr>
          <p:cNvPr id="17" name="Rectangle 8"/>
          <p:cNvSpPr>
            <a:spLocks noChangeArrowheads="1"/>
          </p:cNvSpPr>
          <p:nvPr/>
        </p:nvSpPr>
        <p:spPr bwMode="auto">
          <a:xfrm>
            <a:off x="5645448" y="2796931"/>
            <a:ext cx="2287698" cy="421003"/>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Car Seat Checker </a:t>
            </a:r>
            <a:endParaRPr lang="en-US" altLang="fr-FR" sz="1200" dirty="0">
              <a:solidFill>
                <a:schemeClr val="bg1"/>
              </a:solidFill>
              <a:latin typeface="Source Sans Pro Light"/>
              <a:ea typeface="Helvetica Neue Thin" charset="0"/>
              <a:cs typeface="Source Sans Pro Light"/>
            </a:endParaRPr>
          </a:p>
        </p:txBody>
      </p:sp>
      <p:sp>
        <p:nvSpPr>
          <p:cNvPr id="18" name="Rectangle 17"/>
          <p:cNvSpPr>
            <a:spLocks noChangeArrowheads="1"/>
          </p:cNvSpPr>
          <p:nvPr/>
        </p:nvSpPr>
        <p:spPr bwMode="auto">
          <a:xfrm>
            <a:off x="3344910" y="3678327"/>
            <a:ext cx="2283982" cy="422204"/>
          </a:xfrm>
          <a:prstGeom prst="rect">
            <a:avLst/>
          </a:prstGeom>
          <a:solidFill>
            <a:schemeClr val="bg2"/>
          </a:solidFill>
          <a:ln w="9525">
            <a:noFill/>
            <a:miter lim="800000"/>
            <a:headEnd/>
            <a:tailEnd/>
          </a:ln>
        </p:spPr>
        <p:txBody>
          <a:bodyPr lIns="0" tIns="46800" rIns="0" bIns="46800" anchor="ctr"/>
          <a:lstStyle/>
          <a:p>
            <a:pPr algn="ctr"/>
            <a:r>
              <a:rPr lang="en-US" altLang="fr-FR" sz="2400" dirty="0">
                <a:solidFill>
                  <a:srgbClr val="00C400"/>
                </a:solidFill>
                <a:latin typeface="Helvetica Neue Thin" charset="0"/>
                <a:ea typeface="Helvetica Neue Thin" charset="0"/>
                <a:cs typeface="Helvetica Neue Thin" charset="0"/>
              </a:rPr>
              <a:t>✔</a:t>
            </a:r>
          </a:p>
        </p:txBody>
      </p:sp>
      <p:sp>
        <p:nvSpPr>
          <p:cNvPr id="20" name="Rectangle 19"/>
          <p:cNvSpPr>
            <a:spLocks noChangeArrowheads="1"/>
          </p:cNvSpPr>
          <p:nvPr/>
        </p:nvSpPr>
        <p:spPr bwMode="auto">
          <a:xfrm>
            <a:off x="5648853" y="3230352"/>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2" name="Rectangle 21"/>
          <p:cNvSpPr>
            <a:spLocks noChangeArrowheads="1"/>
          </p:cNvSpPr>
          <p:nvPr/>
        </p:nvSpPr>
        <p:spPr bwMode="auto">
          <a:xfrm>
            <a:off x="5648853" y="3676315"/>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4" name="Rectangle 23"/>
          <p:cNvSpPr>
            <a:spLocks noChangeArrowheads="1"/>
          </p:cNvSpPr>
          <p:nvPr/>
        </p:nvSpPr>
        <p:spPr bwMode="auto">
          <a:xfrm>
            <a:off x="5628892" y="4140575"/>
            <a:ext cx="2283982" cy="397026"/>
          </a:xfrm>
          <a:prstGeom prst="rect">
            <a:avLst/>
          </a:prstGeom>
          <a:solidFill>
            <a:schemeClr val="bg2"/>
          </a:solidFill>
          <a:ln w="9525">
            <a:noFill/>
            <a:miter lim="800000"/>
            <a:headEnd/>
            <a:tailEnd/>
          </a:ln>
        </p:spPr>
        <p:txBody>
          <a:bodyPr lIns="0" tIns="46800" rIns="0" bIns="46800" anchor="ctr"/>
          <a:lstStyle/>
          <a:p>
            <a:endParaRPr lang="en-US" altLang="fr-FR" sz="1200" dirty="0">
              <a:solidFill>
                <a:srgbClr val="00C400"/>
              </a:solidFill>
              <a:latin typeface="Helvetica Neue Thin" charset="0"/>
              <a:ea typeface="Helvetica Neue Thin" charset="0"/>
              <a:cs typeface="Helvetica Neue Thin" charset="0"/>
            </a:endParaRPr>
          </a:p>
        </p:txBody>
      </p:sp>
      <p:sp>
        <p:nvSpPr>
          <p:cNvPr id="25" name="Rectangle 52"/>
          <p:cNvSpPr>
            <a:spLocks noChangeArrowheads="1"/>
          </p:cNvSpPr>
          <p:nvPr/>
        </p:nvSpPr>
        <p:spPr bwMode="auto">
          <a:xfrm>
            <a:off x="6535062" y="4099456"/>
            <a:ext cx="51981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26" name="Rectangle 25"/>
          <p:cNvSpPr>
            <a:spLocks noChangeArrowheads="1"/>
          </p:cNvSpPr>
          <p:nvPr/>
        </p:nvSpPr>
        <p:spPr bwMode="auto">
          <a:xfrm>
            <a:off x="5645448" y="4565899"/>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28" name="Rectangle 27"/>
          <p:cNvSpPr>
            <a:spLocks noChangeArrowheads="1"/>
          </p:cNvSpPr>
          <p:nvPr/>
        </p:nvSpPr>
        <p:spPr bwMode="auto">
          <a:xfrm>
            <a:off x="3348199" y="4557310"/>
            <a:ext cx="2283982" cy="422204"/>
          </a:xfrm>
          <a:prstGeom prst="rect">
            <a:avLst/>
          </a:prstGeom>
          <a:solidFill>
            <a:schemeClr val="bg2"/>
          </a:solidFill>
          <a:ln w="9525">
            <a:noFill/>
            <a:miter lim="800000"/>
            <a:headEnd/>
            <a:tailEnd/>
          </a:ln>
        </p:spPr>
        <p:txBody>
          <a:bodyPr lIns="0" tIns="46800" rIns="0" bIns="46800" anchor="ctr"/>
          <a:lstStyle/>
          <a:p>
            <a:pPr algn="ctr"/>
            <a:r>
              <a:rPr lang="en-US" altLang="fr-FR" sz="2400" dirty="0">
                <a:solidFill>
                  <a:srgbClr val="00C400"/>
                </a:solidFill>
                <a:latin typeface="Helvetica Neue Thin" charset="0"/>
                <a:ea typeface="Helvetica Neue Thin" charset="0"/>
                <a:cs typeface="Helvetica Neue Thin" charset="0"/>
              </a:rPr>
              <a:t>✔</a:t>
            </a:r>
          </a:p>
        </p:txBody>
      </p:sp>
      <p:sp>
        <p:nvSpPr>
          <p:cNvPr id="29" name="Rectangle 28"/>
          <p:cNvSpPr>
            <a:spLocks noChangeArrowheads="1"/>
          </p:cNvSpPr>
          <p:nvPr/>
        </p:nvSpPr>
        <p:spPr bwMode="auto">
          <a:xfrm>
            <a:off x="3344910" y="4115397"/>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30" name="Rectangle 52"/>
          <p:cNvSpPr>
            <a:spLocks noChangeArrowheads="1"/>
          </p:cNvSpPr>
          <p:nvPr/>
        </p:nvSpPr>
        <p:spPr bwMode="auto">
          <a:xfrm>
            <a:off x="4247927" y="4103937"/>
            <a:ext cx="51981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31" name="Rectangle 8"/>
          <p:cNvSpPr>
            <a:spLocks noChangeArrowheads="1"/>
          </p:cNvSpPr>
          <p:nvPr/>
        </p:nvSpPr>
        <p:spPr bwMode="auto">
          <a:xfrm>
            <a:off x="711201" y="5013496"/>
            <a:ext cx="2625001"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smtClean="0">
                <a:latin typeface="Source Sans Pro Light"/>
                <a:ea typeface="Helvetica Neue Thin" charset="0"/>
                <a:cs typeface="Source Sans Pro Light"/>
              </a:rPr>
              <a:t>Seat belt/ chest clip /</a:t>
            </a:r>
            <a:r>
              <a:rPr lang="en-US" sz="1200" dirty="0" err="1" smtClean="0">
                <a:latin typeface="Source Sans Pro Light"/>
                <a:ea typeface="Helvetica Neue Thin" charset="0"/>
                <a:cs typeface="Source Sans Pro Light"/>
              </a:rPr>
              <a:t>IsoFix</a:t>
            </a:r>
            <a:r>
              <a:rPr lang="en-US" sz="1200" dirty="0" smtClean="0">
                <a:latin typeface="Source Sans Pro Light"/>
                <a:ea typeface="Helvetica Neue Thin" charset="0"/>
                <a:cs typeface="Source Sans Pro Light"/>
              </a:rPr>
              <a:t> fittings  FASTENED    </a:t>
            </a:r>
            <a:endParaRPr lang="en-US" sz="1200" dirty="0">
              <a:latin typeface="Source Sans Pro Light"/>
              <a:ea typeface="Helvetica Neue Thin" charset="0"/>
              <a:cs typeface="Source Sans Pro Light"/>
            </a:endParaRPr>
          </a:p>
        </p:txBody>
      </p:sp>
      <p:sp>
        <p:nvSpPr>
          <p:cNvPr id="32" name="Rectangle 31"/>
          <p:cNvSpPr>
            <a:spLocks noChangeArrowheads="1"/>
          </p:cNvSpPr>
          <p:nvPr/>
        </p:nvSpPr>
        <p:spPr bwMode="auto">
          <a:xfrm>
            <a:off x="5676976" y="5009106"/>
            <a:ext cx="2276132" cy="411602"/>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33" name="Rectangle 52"/>
          <p:cNvSpPr>
            <a:spLocks noChangeArrowheads="1"/>
          </p:cNvSpPr>
          <p:nvPr/>
        </p:nvSpPr>
        <p:spPr bwMode="auto">
          <a:xfrm>
            <a:off x="6542912" y="4997215"/>
            <a:ext cx="51981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34" name="Rectangle 33"/>
          <p:cNvSpPr>
            <a:spLocks noChangeArrowheads="1"/>
          </p:cNvSpPr>
          <p:nvPr/>
        </p:nvSpPr>
        <p:spPr bwMode="auto">
          <a:xfrm>
            <a:off x="3356049" y="5009106"/>
            <a:ext cx="2283982" cy="422204"/>
          </a:xfrm>
          <a:prstGeom prst="rect">
            <a:avLst/>
          </a:prstGeom>
          <a:solidFill>
            <a:schemeClr val="bg2"/>
          </a:solidFill>
          <a:ln w="9525">
            <a:noFill/>
            <a:miter lim="800000"/>
            <a:headEnd/>
            <a:tailEnd/>
          </a:ln>
        </p:spPr>
        <p:txBody>
          <a:bodyPr lIns="0" tIns="46800" rIns="0" bIns="46800" anchor="ctr"/>
          <a:lstStyle/>
          <a:p>
            <a:pPr algn="ctr"/>
            <a:r>
              <a:rPr lang="en-US" altLang="fr-FR" sz="2400" dirty="0">
                <a:solidFill>
                  <a:srgbClr val="00C400"/>
                </a:solidFill>
                <a:latin typeface="Helvetica Neue Thin" charset="0"/>
                <a:ea typeface="Helvetica Neue Thin" charset="0"/>
                <a:cs typeface="Helvetica Neue Thin" charset="0"/>
              </a:rPr>
              <a:t>✔</a:t>
            </a:r>
          </a:p>
        </p:txBody>
      </p:sp>
      <p:pic>
        <p:nvPicPr>
          <p:cNvPr id="36" name="Image 35"/>
          <p:cNvPicPr>
            <a:picLocks noChangeAspect="1"/>
          </p:cNvPicPr>
          <p:nvPr/>
        </p:nvPicPr>
        <p:blipFill>
          <a:blip r:embed="rId2"/>
          <a:stretch>
            <a:fillRect/>
          </a:stretch>
        </p:blipFill>
        <p:spPr>
          <a:xfrm>
            <a:off x="584586" y="6428619"/>
            <a:ext cx="7912100" cy="50800"/>
          </a:xfrm>
          <a:prstGeom prst="rect">
            <a:avLst/>
          </a:prstGeom>
        </p:spPr>
      </p:pic>
      <p:sp>
        <p:nvSpPr>
          <p:cNvPr id="7" name="ZoneTexte 6"/>
          <p:cNvSpPr txBox="1"/>
          <p:nvPr/>
        </p:nvSpPr>
        <p:spPr>
          <a:xfrm>
            <a:off x="3848100" y="2317522"/>
            <a:ext cx="1422400" cy="369332"/>
          </a:xfrm>
          <a:prstGeom prst="rect">
            <a:avLst/>
          </a:prstGeom>
          <a:noFill/>
        </p:spPr>
        <p:txBody>
          <a:bodyPr wrap="square" rtlCol="0">
            <a:spAutoFit/>
          </a:bodyPr>
          <a:lstStyle/>
          <a:p>
            <a:pPr algn="ctr"/>
            <a:r>
              <a:rPr lang="fr-FR" dirty="0" smtClean="0"/>
              <a:t>High End</a:t>
            </a:r>
          </a:p>
        </p:txBody>
      </p:sp>
      <p:sp>
        <p:nvSpPr>
          <p:cNvPr id="8" name="ZoneTexte 7"/>
          <p:cNvSpPr txBox="1"/>
          <p:nvPr/>
        </p:nvSpPr>
        <p:spPr>
          <a:xfrm>
            <a:off x="6184900" y="2317523"/>
            <a:ext cx="1155700" cy="646331"/>
          </a:xfrm>
          <a:prstGeom prst="rect">
            <a:avLst/>
          </a:prstGeom>
          <a:noFill/>
        </p:spPr>
        <p:txBody>
          <a:bodyPr wrap="square" rtlCol="0">
            <a:spAutoFit/>
          </a:bodyPr>
          <a:lstStyle/>
          <a:p>
            <a:pPr algn="ctr"/>
            <a:r>
              <a:rPr lang="fr-FR" dirty="0" smtClean="0"/>
              <a:t>Standard </a:t>
            </a:r>
            <a:endParaRPr lang="fr-FR" dirty="0"/>
          </a:p>
          <a:p>
            <a:endParaRPr lang="fr-FR" dirty="0"/>
          </a:p>
        </p:txBody>
      </p:sp>
      <p:sp>
        <p:nvSpPr>
          <p:cNvPr id="10" name="ZoneTexte 9"/>
          <p:cNvSpPr txBox="1"/>
          <p:nvPr/>
        </p:nvSpPr>
        <p:spPr>
          <a:xfrm>
            <a:off x="1993900" y="5816600"/>
            <a:ext cx="4596130" cy="276999"/>
          </a:xfrm>
          <a:prstGeom prst="rect">
            <a:avLst/>
          </a:prstGeom>
          <a:noFill/>
        </p:spPr>
        <p:txBody>
          <a:bodyPr wrap="none" rtlCol="0">
            <a:spAutoFit/>
          </a:bodyPr>
          <a:lstStyle/>
          <a:p>
            <a:r>
              <a:rPr lang="en-US" sz="1200" dirty="0" smtClean="0"/>
              <a:t>* </a:t>
            </a:r>
            <a:r>
              <a:rPr lang="en-US" sz="1200" dirty="0" smtClean="0">
                <a:latin typeface="Source Sans Pro Light"/>
                <a:cs typeface="Source Sans Pro Light"/>
              </a:rPr>
              <a:t>Car Seat Guardian is designed for both OEM and distributors markets </a:t>
            </a:r>
            <a:endParaRPr lang="en-US" sz="1200" dirty="0">
              <a:latin typeface="Source Sans Pro Light"/>
              <a:cs typeface="Source Sans Pro Light"/>
            </a:endParaRPr>
          </a:p>
        </p:txBody>
      </p:sp>
      <p:sp>
        <p:nvSpPr>
          <p:cNvPr id="11" name="ZoneTexte 10"/>
          <p:cNvSpPr txBox="1"/>
          <p:nvPr/>
        </p:nvSpPr>
        <p:spPr>
          <a:xfrm>
            <a:off x="1422400" y="3009900"/>
            <a:ext cx="184666" cy="369332"/>
          </a:xfrm>
          <a:prstGeom prst="rect">
            <a:avLst/>
          </a:prstGeom>
          <a:noFill/>
        </p:spPr>
        <p:txBody>
          <a:bodyPr wrap="none" rtlCol="0">
            <a:spAutoFit/>
          </a:bodyPr>
          <a:lstStyle/>
          <a:p>
            <a:endParaRPr lang="fr-FR" dirty="0"/>
          </a:p>
        </p:txBody>
      </p:sp>
      <p:sp>
        <p:nvSpPr>
          <p:cNvPr id="37" name="Rectangle 8"/>
          <p:cNvSpPr>
            <a:spLocks noChangeArrowheads="1"/>
          </p:cNvSpPr>
          <p:nvPr/>
        </p:nvSpPr>
        <p:spPr bwMode="auto">
          <a:xfrm>
            <a:off x="711202" y="2796932"/>
            <a:ext cx="2617151" cy="420613"/>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Alerts </a:t>
            </a:r>
            <a:endParaRPr lang="en-US" altLang="fr-FR" sz="1200" dirty="0">
              <a:solidFill>
                <a:schemeClr val="bg1"/>
              </a:solidFill>
              <a:latin typeface="Source Sans Pro Light"/>
              <a:ea typeface="Helvetica Neue Thin" charset="0"/>
              <a:cs typeface="Source Sans Pro Light"/>
            </a:endParaRPr>
          </a:p>
        </p:txBody>
      </p:sp>
    </p:spTree>
    <p:extLst>
      <p:ext uri="{BB962C8B-B14F-4D97-AF65-F5344CB8AC3E}">
        <p14:creationId xmlns:p14="http://schemas.microsoft.com/office/powerpoint/2010/main" val="31494885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4586" y="647700"/>
            <a:ext cx="8102213" cy="792004"/>
          </a:xfrm>
        </p:spPr>
        <p:txBody>
          <a:bodyPr anchor="ctr">
            <a:noAutofit/>
          </a:bodyPr>
          <a:lstStyle/>
          <a:p>
            <a:r>
              <a:rPr lang="en-US" u="none" dirty="0" smtClean="0">
                <a:latin typeface="Source Sans Pro Semibold"/>
                <a:cs typeface="Source Sans Pro Semibold"/>
              </a:rPr>
              <a:t>One Highchair </a:t>
            </a:r>
            <a:r>
              <a:rPr lang="en-US" u="none" dirty="0" smtClean="0">
                <a:latin typeface="Source Sans Pro Semibold"/>
                <a:cs typeface="Source Sans Pro Semibold"/>
              </a:rPr>
              <a:t>solution  for both OEM and distributors</a:t>
            </a:r>
            <a:endParaRPr lang="en-US" u="none" dirty="0">
              <a:latin typeface="Source Sans Pro Light"/>
              <a:cs typeface="Source Sans Pro Light"/>
            </a:endParaRPr>
          </a:p>
        </p:txBody>
      </p:sp>
      <p:sp>
        <p:nvSpPr>
          <p:cNvPr id="4" name="Espace réservé du numéro de diapositive 3"/>
          <p:cNvSpPr>
            <a:spLocks noGrp="1"/>
          </p:cNvSpPr>
          <p:nvPr>
            <p:ph type="sldNum" sz="quarter" idx="10"/>
          </p:nvPr>
        </p:nvSpPr>
        <p:spPr>
          <a:xfrm>
            <a:off x="7748658" y="6273758"/>
            <a:ext cx="938141" cy="365125"/>
          </a:xfrm>
        </p:spPr>
        <p:txBody>
          <a:bodyPr/>
          <a:lstStyle/>
          <a:p>
            <a:fld id="{10F72897-C1E3-DB4B-9044-3B86E305D7F6}" type="slidenum">
              <a:rPr lang="fr-FR" smtClean="0"/>
              <a:pPr/>
              <a:t>7</a:t>
            </a:fld>
            <a:endParaRPr lang="fr-FR" dirty="0"/>
          </a:p>
        </p:txBody>
      </p:sp>
      <p:sp>
        <p:nvSpPr>
          <p:cNvPr id="6" name="Espace réservé du contenu 10"/>
          <p:cNvSpPr txBox="1">
            <a:spLocks/>
          </p:cNvSpPr>
          <p:nvPr/>
        </p:nvSpPr>
        <p:spPr>
          <a:xfrm>
            <a:off x="628650" y="2014151"/>
            <a:ext cx="7886700" cy="4497860"/>
          </a:xfrm>
          <a:prstGeom prst="rect">
            <a:avLst/>
          </a:prstGeom>
        </p:spPr>
        <p:txBody>
          <a:bodyPr>
            <a:normAutofit/>
          </a:bodyPr>
          <a:lstStyle>
            <a:lvl1pPr marL="171450" indent="-171450" algn="l" defTabSz="685800" rtl="0" eaLnBrk="1" latinLnBrk="0" hangingPunct="1">
              <a:lnSpc>
                <a:spcPct val="90000"/>
              </a:lnSpc>
              <a:spcBef>
                <a:spcPts val="750"/>
              </a:spcBef>
              <a:buSzPct val="70000"/>
              <a:buFont typeface="Arial"/>
              <a:buChar char="•"/>
              <a:defRPr sz="2100" kern="1200">
                <a:solidFill>
                  <a:schemeClr val="tx1"/>
                </a:solidFill>
                <a:latin typeface="+mj-lt"/>
                <a:ea typeface="+mn-ea"/>
                <a:cs typeface="+mn-cs"/>
              </a:defRPr>
            </a:lvl1pPr>
            <a:lvl2pPr marL="342900" indent="0" algn="l" defTabSz="685800" rtl="0" eaLnBrk="1" latinLnBrk="0" hangingPunct="1">
              <a:lnSpc>
                <a:spcPct val="90000"/>
              </a:lnSpc>
              <a:spcBef>
                <a:spcPts val="375"/>
              </a:spcBef>
              <a:buSzPct val="70000"/>
              <a:buFontTx/>
              <a:buNone/>
              <a:defRPr sz="18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SzPct val="70000"/>
              <a:buFont typeface="Arial"/>
              <a:buChar char="•"/>
              <a:defRPr sz="15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spcAft>
                <a:spcPts val="600"/>
              </a:spcAft>
              <a:buFont typeface="Arial"/>
              <a:buNone/>
            </a:pPr>
            <a:endParaRPr lang="is-IS" sz="2400" dirty="0">
              <a:latin typeface="Source Sans Pro Light"/>
              <a:ea typeface="Helvetica Neue Thin" charset="0"/>
              <a:cs typeface="Source Sans Pro Light"/>
            </a:endParaRPr>
          </a:p>
        </p:txBody>
      </p:sp>
      <p:sp>
        <p:nvSpPr>
          <p:cNvPr id="9" name="Rectangle 8"/>
          <p:cNvSpPr>
            <a:spLocks noChangeArrowheads="1"/>
          </p:cNvSpPr>
          <p:nvPr/>
        </p:nvSpPr>
        <p:spPr bwMode="auto">
          <a:xfrm>
            <a:off x="4784298" y="3062190"/>
            <a:ext cx="2283982" cy="422204"/>
          </a:xfrm>
          <a:prstGeom prst="rect">
            <a:avLst/>
          </a:prstGeom>
          <a:solidFill>
            <a:schemeClr val="bg2"/>
          </a:solidFill>
          <a:ln w="9525">
            <a:noFill/>
            <a:miter lim="800000"/>
            <a:headEnd/>
            <a:tailEnd/>
          </a:ln>
        </p:spPr>
        <p:txBody>
          <a:bodyPr lIns="0" tIns="46800" rIns="0" bIns="46800" anchor="ctr"/>
          <a:lstStyle/>
          <a:p>
            <a:pPr algn="ctr"/>
            <a:r>
              <a:rPr lang="en-US" altLang="fr-FR" sz="2400" dirty="0">
                <a:solidFill>
                  <a:srgbClr val="00C400"/>
                </a:solidFill>
                <a:latin typeface="Helvetica Neue Thin" charset="0"/>
                <a:ea typeface="Helvetica Neue Thin" charset="0"/>
                <a:cs typeface="Helvetica Neue Thin" charset="0"/>
              </a:rPr>
              <a:t>✔</a:t>
            </a:r>
          </a:p>
        </p:txBody>
      </p:sp>
      <p:sp>
        <p:nvSpPr>
          <p:cNvPr id="12" name="Rectangle 8"/>
          <p:cNvSpPr>
            <a:spLocks noChangeArrowheads="1"/>
          </p:cNvSpPr>
          <p:nvPr/>
        </p:nvSpPr>
        <p:spPr bwMode="auto">
          <a:xfrm>
            <a:off x="4784298" y="2621866"/>
            <a:ext cx="2287698" cy="420615"/>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Car Seat Guardian(*)</a:t>
            </a:r>
            <a:endParaRPr lang="en-US" altLang="fr-FR" sz="1200" dirty="0">
              <a:solidFill>
                <a:schemeClr val="bg1"/>
              </a:solidFill>
              <a:latin typeface="Source Sans Pro Light"/>
              <a:ea typeface="Helvetica Neue Thin" charset="0"/>
              <a:cs typeface="Source Sans Pro Light"/>
            </a:endParaRPr>
          </a:p>
        </p:txBody>
      </p:sp>
      <p:sp>
        <p:nvSpPr>
          <p:cNvPr id="13" name="Rectangle 8"/>
          <p:cNvSpPr>
            <a:spLocks noChangeArrowheads="1"/>
          </p:cNvSpPr>
          <p:nvPr/>
        </p:nvSpPr>
        <p:spPr bwMode="auto">
          <a:xfrm>
            <a:off x="2150587" y="3062190"/>
            <a:ext cx="2617156"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smtClean="0">
                <a:latin typeface="Source Sans Pro Light"/>
                <a:ea typeface="Helvetica Neue Thin" charset="0"/>
                <a:cs typeface="Source Sans Pro Light"/>
              </a:rPr>
              <a:t>Child detected</a:t>
            </a:r>
            <a:endParaRPr lang="en-US" sz="1200" dirty="0">
              <a:latin typeface="Source Sans Pro Light"/>
              <a:ea typeface="Helvetica Neue Thin" charset="0"/>
              <a:cs typeface="Source Sans Pro Light"/>
            </a:endParaRPr>
          </a:p>
        </p:txBody>
      </p:sp>
      <p:sp>
        <p:nvSpPr>
          <p:cNvPr id="14" name="Rectangle 8"/>
          <p:cNvSpPr>
            <a:spLocks noChangeArrowheads="1"/>
          </p:cNvSpPr>
          <p:nvPr/>
        </p:nvSpPr>
        <p:spPr bwMode="auto">
          <a:xfrm>
            <a:off x="2150586" y="3503235"/>
            <a:ext cx="2617155"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smtClean="0">
                <a:latin typeface="Source Sans Pro Light"/>
                <a:ea typeface="Helvetica Neue Thin" charset="0"/>
                <a:cs typeface="Source Sans Pro Light"/>
              </a:rPr>
              <a:t>Child restless</a:t>
            </a:r>
            <a:endParaRPr lang="en-US" sz="1200" dirty="0">
              <a:latin typeface="Source Sans Pro Light"/>
              <a:ea typeface="Helvetica Neue Thin" charset="0"/>
              <a:cs typeface="Source Sans Pro Light"/>
            </a:endParaRPr>
          </a:p>
        </p:txBody>
      </p:sp>
      <p:sp>
        <p:nvSpPr>
          <p:cNvPr id="15" name="Rectangle 8"/>
          <p:cNvSpPr>
            <a:spLocks noChangeArrowheads="1"/>
          </p:cNvSpPr>
          <p:nvPr/>
        </p:nvSpPr>
        <p:spPr bwMode="auto">
          <a:xfrm>
            <a:off x="2150588" y="3945154"/>
            <a:ext cx="2617154"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smtClean="0">
                <a:latin typeface="Source Sans Pro Light"/>
                <a:ea typeface="Helvetica Neue Thin" charset="0"/>
                <a:cs typeface="Source Sans Pro Light"/>
              </a:rPr>
              <a:t>Child left alone  </a:t>
            </a:r>
            <a:endParaRPr lang="en-US" sz="1200" dirty="0">
              <a:latin typeface="Source Sans Pro Light"/>
              <a:ea typeface="Helvetica Neue Thin" charset="0"/>
              <a:cs typeface="Source Sans Pro Light"/>
            </a:endParaRPr>
          </a:p>
        </p:txBody>
      </p:sp>
      <p:sp>
        <p:nvSpPr>
          <p:cNvPr id="16" name="Rectangle 8"/>
          <p:cNvSpPr>
            <a:spLocks noChangeArrowheads="1"/>
          </p:cNvSpPr>
          <p:nvPr/>
        </p:nvSpPr>
        <p:spPr bwMode="auto">
          <a:xfrm>
            <a:off x="2150589" y="4386636"/>
            <a:ext cx="2617152"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smtClean="0">
                <a:latin typeface="Source Sans Pro Light"/>
                <a:ea typeface="Helvetica Neue Thin" charset="0"/>
                <a:cs typeface="Source Sans Pro Light"/>
              </a:rPr>
              <a:t> Child tired</a:t>
            </a:r>
            <a:endParaRPr lang="en-US" sz="1200" dirty="0">
              <a:latin typeface="Source Sans Pro Light"/>
              <a:ea typeface="Helvetica Neue Thin" charset="0"/>
              <a:cs typeface="Source Sans Pro Light"/>
            </a:endParaRPr>
          </a:p>
        </p:txBody>
      </p:sp>
      <p:sp>
        <p:nvSpPr>
          <p:cNvPr id="18" name="Rectangle 17"/>
          <p:cNvSpPr>
            <a:spLocks noChangeArrowheads="1"/>
          </p:cNvSpPr>
          <p:nvPr/>
        </p:nvSpPr>
        <p:spPr bwMode="auto">
          <a:xfrm>
            <a:off x="4784298" y="3503263"/>
            <a:ext cx="2283982" cy="422204"/>
          </a:xfrm>
          <a:prstGeom prst="rect">
            <a:avLst/>
          </a:prstGeom>
          <a:solidFill>
            <a:schemeClr val="bg2"/>
          </a:solidFill>
          <a:ln w="9525">
            <a:noFill/>
            <a:miter lim="800000"/>
            <a:headEnd/>
            <a:tailEnd/>
          </a:ln>
        </p:spPr>
        <p:txBody>
          <a:bodyPr lIns="0" tIns="46800" rIns="0" bIns="46800" anchor="ctr"/>
          <a:lstStyle/>
          <a:p>
            <a:pPr algn="ctr"/>
            <a:r>
              <a:rPr lang="en-US" altLang="fr-FR" sz="2400" dirty="0">
                <a:solidFill>
                  <a:srgbClr val="00C400"/>
                </a:solidFill>
                <a:latin typeface="Helvetica Neue Thin" charset="0"/>
                <a:ea typeface="Helvetica Neue Thin" charset="0"/>
                <a:cs typeface="Helvetica Neue Thin" charset="0"/>
              </a:rPr>
              <a:t>✔</a:t>
            </a:r>
          </a:p>
        </p:txBody>
      </p:sp>
      <p:sp>
        <p:nvSpPr>
          <p:cNvPr id="28" name="Rectangle 27"/>
          <p:cNvSpPr>
            <a:spLocks noChangeArrowheads="1"/>
          </p:cNvSpPr>
          <p:nvPr/>
        </p:nvSpPr>
        <p:spPr bwMode="auto">
          <a:xfrm>
            <a:off x="4787587" y="4382246"/>
            <a:ext cx="2283982" cy="422204"/>
          </a:xfrm>
          <a:prstGeom prst="rect">
            <a:avLst/>
          </a:prstGeom>
          <a:solidFill>
            <a:schemeClr val="bg2"/>
          </a:solidFill>
          <a:ln w="9525">
            <a:noFill/>
            <a:miter lim="800000"/>
            <a:headEnd/>
            <a:tailEnd/>
          </a:ln>
        </p:spPr>
        <p:txBody>
          <a:bodyPr lIns="0" tIns="46800" rIns="0" bIns="46800" anchor="ctr"/>
          <a:lstStyle/>
          <a:p>
            <a:pPr algn="ctr"/>
            <a:r>
              <a:rPr lang="en-US" altLang="fr-FR" sz="2400" dirty="0">
                <a:solidFill>
                  <a:srgbClr val="00C400"/>
                </a:solidFill>
                <a:latin typeface="Helvetica Neue Thin" charset="0"/>
                <a:ea typeface="Helvetica Neue Thin" charset="0"/>
                <a:cs typeface="Helvetica Neue Thin" charset="0"/>
              </a:rPr>
              <a:t>✔</a:t>
            </a:r>
          </a:p>
        </p:txBody>
      </p:sp>
      <p:sp>
        <p:nvSpPr>
          <p:cNvPr id="29" name="Rectangle 28"/>
          <p:cNvSpPr>
            <a:spLocks noChangeArrowheads="1"/>
          </p:cNvSpPr>
          <p:nvPr/>
        </p:nvSpPr>
        <p:spPr bwMode="auto">
          <a:xfrm>
            <a:off x="4784298" y="3940333"/>
            <a:ext cx="2283982" cy="422204"/>
          </a:xfrm>
          <a:prstGeom prst="rect">
            <a:avLst/>
          </a:prstGeom>
          <a:solidFill>
            <a:schemeClr val="bg2"/>
          </a:solidFill>
          <a:ln w="9525">
            <a:noFill/>
            <a:miter lim="800000"/>
            <a:headEnd/>
            <a:tailEnd/>
          </a:ln>
        </p:spPr>
        <p:txBody>
          <a:bodyPr lIns="0" tIns="46800" rIns="0" bIns="46800" anchor="ctr"/>
          <a:lstStyle/>
          <a:p>
            <a:pPr algn="ctr">
              <a:defRPr/>
            </a:pPr>
            <a:endParaRPr lang="en-US" sz="1200" dirty="0">
              <a:solidFill>
                <a:schemeClr val="bg1"/>
              </a:solidFill>
              <a:latin typeface="Helvetica Neue Thin" charset="0"/>
              <a:ea typeface="Helvetica Neue Thin" charset="0"/>
              <a:cs typeface="Helvetica Neue Thin" charset="0"/>
            </a:endParaRPr>
          </a:p>
        </p:txBody>
      </p:sp>
      <p:sp>
        <p:nvSpPr>
          <p:cNvPr id="30" name="Rectangle 52"/>
          <p:cNvSpPr>
            <a:spLocks noChangeArrowheads="1"/>
          </p:cNvSpPr>
          <p:nvPr/>
        </p:nvSpPr>
        <p:spPr bwMode="auto">
          <a:xfrm>
            <a:off x="5677521" y="3973589"/>
            <a:ext cx="51981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dirty="0" smtClean="0">
                <a:solidFill>
                  <a:srgbClr val="00C400"/>
                </a:solidFill>
                <a:latin typeface="Helvetica Neue Thin" charset="0"/>
                <a:ea typeface="Helvetica Neue Thin" charset="0"/>
                <a:cs typeface="Helvetica Neue Thin" charset="0"/>
              </a:rPr>
              <a:t>✔</a:t>
            </a:r>
            <a:endParaRPr lang="en-US" altLang="fr-FR" dirty="0">
              <a:solidFill>
                <a:srgbClr val="00C400"/>
              </a:solidFill>
              <a:latin typeface="Helvetica Neue Thin" charset="0"/>
              <a:ea typeface="Helvetica Neue Thin" charset="0"/>
              <a:cs typeface="Helvetica Neue Thin" charset="0"/>
            </a:endParaRPr>
          </a:p>
        </p:txBody>
      </p:sp>
      <p:sp>
        <p:nvSpPr>
          <p:cNvPr id="31" name="Rectangle 8"/>
          <p:cNvSpPr>
            <a:spLocks noChangeArrowheads="1"/>
          </p:cNvSpPr>
          <p:nvPr/>
        </p:nvSpPr>
        <p:spPr bwMode="auto">
          <a:xfrm>
            <a:off x="2150589" y="4838432"/>
            <a:ext cx="2625001" cy="422463"/>
          </a:xfrm>
          <a:prstGeom prst="rect">
            <a:avLst/>
          </a:prstGeom>
          <a:solidFill>
            <a:schemeClr val="accent1">
              <a:lumMod val="20000"/>
              <a:lumOff val="80000"/>
            </a:schemeClr>
          </a:solidFill>
          <a:ln w="9525">
            <a:noFill/>
            <a:miter lim="800000"/>
            <a:headEnd/>
            <a:tailEnd/>
          </a:ln>
        </p:spPr>
        <p:txBody>
          <a:bodyPr lIns="0" tIns="46800" rIns="72000" bIns="46800" anchor="ctr"/>
          <a:lstStyle/>
          <a:p>
            <a:pPr algn="ctr">
              <a:defRPr/>
            </a:pPr>
            <a:r>
              <a:rPr lang="en-US" sz="1200" dirty="0" smtClean="0">
                <a:latin typeface="Source Sans Pro Light"/>
                <a:ea typeface="Helvetica Neue Thin" charset="0"/>
                <a:cs typeface="Source Sans Pro Light"/>
              </a:rPr>
              <a:t>Unbalanced chair</a:t>
            </a:r>
            <a:endParaRPr lang="en-US" sz="1200" dirty="0">
              <a:latin typeface="Source Sans Pro Light"/>
              <a:ea typeface="Helvetica Neue Thin" charset="0"/>
              <a:cs typeface="Source Sans Pro Light"/>
            </a:endParaRPr>
          </a:p>
        </p:txBody>
      </p:sp>
      <p:sp>
        <p:nvSpPr>
          <p:cNvPr id="34" name="Rectangle 33"/>
          <p:cNvSpPr>
            <a:spLocks noChangeArrowheads="1"/>
          </p:cNvSpPr>
          <p:nvPr/>
        </p:nvSpPr>
        <p:spPr bwMode="auto">
          <a:xfrm>
            <a:off x="4795437" y="4834042"/>
            <a:ext cx="2283982" cy="422204"/>
          </a:xfrm>
          <a:prstGeom prst="rect">
            <a:avLst/>
          </a:prstGeom>
          <a:solidFill>
            <a:schemeClr val="bg2"/>
          </a:solidFill>
          <a:ln w="9525">
            <a:noFill/>
            <a:miter lim="800000"/>
            <a:headEnd/>
            <a:tailEnd/>
          </a:ln>
        </p:spPr>
        <p:txBody>
          <a:bodyPr lIns="0" tIns="46800" rIns="0" bIns="46800" anchor="ctr"/>
          <a:lstStyle/>
          <a:p>
            <a:pPr algn="ctr"/>
            <a:r>
              <a:rPr lang="en-US" altLang="fr-FR" sz="2400">
                <a:solidFill>
                  <a:srgbClr val="00C400"/>
                </a:solidFill>
                <a:latin typeface="Helvetica Neue Thin" charset="0"/>
                <a:ea typeface="Helvetica Neue Thin" charset="0"/>
                <a:cs typeface="Helvetica Neue Thin" charset="0"/>
              </a:rPr>
              <a:t>✔</a:t>
            </a:r>
            <a:endParaRPr lang="en-US" altLang="fr-FR" sz="2400" dirty="0">
              <a:solidFill>
                <a:srgbClr val="00C400"/>
              </a:solidFill>
              <a:latin typeface="Helvetica Neue Thin" charset="0"/>
              <a:ea typeface="Helvetica Neue Thin" charset="0"/>
              <a:cs typeface="Helvetica Neue Thin" charset="0"/>
            </a:endParaRPr>
          </a:p>
        </p:txBody>
      </p:sp>
      <p:pic>
        <p:nvPicPr>
          <p:cNvPr id="36" name="Image 35"/>
          <p:cNvPicPr>
            <a:picLocks noChangeAspect="1"/>
          </p:cNvPicPr>
          <p:nvPr/>
        </p:nvPicPr>
        <p:blipFill>
          <a:blip r:embed="rId2"/>
          <a:stretch>
            <a:fillRect/>
          </a:stretch>
        </p:blipFill>
        <p:spPr>
          <a:xfrm>
            <a:off x="584586" y="6428619"/>
            <a:ext cx="7912100" cy="50800"/>
          </a:xfrm>
          <a:prstGeom prst="rect">
            <a:avLst/>
          </a:prstGeom>
        </p:spPr>
      </p:pic>
      <p:sp>
        <p:nvSpPr>
          <p:cNvPr id="11" name="ZoneTexte 10"/>
          <p:cNvSpPr txBox="1"/>
          <p:nvPr/>
        </p:nvSpPr>
        <p:spPr>
          <a:xfrm>
            <a:off x="1422400" y="3009900"/>
            <a:ext cx="184666" cy="369332"/>
          </a:xfrm>
          <a:prstGeom prst="rect">
            <a:avLst/>
          </a:prstGeom>
          <a:noFill/>
        </p:spPr>
        <p:txBody>
          <a:bodyPr wrap="none" rtlCol="0">
            <a:spAutoFit/>
          </a:bodyPr>
          <a:lstStyle/>
          <a:p>
            <a:endParaRPr lang="fr-FR" dirty="0"/>
          </a:p>
        </p:txBody>
      </p:sp>
      <p:sp>
        <p:nvSpPr>
          <p:cNvPr id="37" name="Rectangle 8"/>
          <p:cNvSpPr>
            <a:spLocks noChangeArrowheads="1"/>
          </p:cNvSpPr>
          <p:nvPr/>
        </p:nvSpPr>
        <p:spPr bwMode="auto">
          <a:xfrm>
            <a:off x="2150590" y="2621868"/>
            <a:ext cx="2617151" cy="420613"/>
          </a:xfrm>
          <a:prstGeom prst="rect">
            <a:avLst/>
          </a:prstGeom>
          <a:solidFill>
            <a:srgbClr val="5C73A9"/>
          </a:solidFill>
          <a:ln>
            <a:noFill/>
          </a:ln>
        </p:spPr>
        <p:txBody>
          <a:bodyPr lIns="0" tIns="46800" rIns="0" bIns="46800"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fr-FR" sz="1200" dirty="0" smtClean="0">
                <a:solidFill>
                  <a:schemeClr val="bg1"/>
                </a:solidFill>
                <a:latin typeface="Source Sans Pro Light"/>
                <a:ea typeface="Helvetica Neue Thin" charset="0"/>
                <a:cs typeface="Source Sans Pro Light"/>
              </a:rPr>
              <a:t>Alerts </a:t>
            </a:r>
            <a:endParaRPr lang="en-US" altLang="fr-FR" sz="1200" dirty="0">
              <a:solidFill>
                <a:schemeClr val="bg1"/>
              </a:solidFill>
              <a:latin typeface="Source Sans Pro Light"/>
              <a:ea typeface="Helvetica Neue Thin" charset="0"/>
              <a:cs typeface="Source Sans Pro Light"/>
            </a:endParaRPr>
          </a:p>
        </p:txBody>
      </p:sp>
    </p:spTree>
    <p:extLst>
      <p:ext uri="{BB962C8B-B14F-4D97-AF65-F5344CB8AC3E}">
        <p14:creationId xmlns:p14="http://schemas.microsoft.com/office/powerpoint/2010/main" val="1917947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0"/>
          </p:nvPr>
        </p:nvSpPr>
        <p:spPr/>
        <p:txBody>
          <a:bodyPr/>
          <a:lstStyle/>
          <a:p>
            <a:fld id="{10F72897-C1E3-DB4B-9044-3B86E305D7F6}" type="slidenum">
              <a:rPr lang="fr-FR" smtClean="0"/>
              <a:pPr/>
              <a:t>8</a:t>
            </a:fld>
            <a:endParaRPr lang="fr-FR" dirty="0"/>
          </a:p>
        </p:txBody>
      </p:sp>
      <p:sp>
        <p:nvSpPr>
          <p:cNvPr id="5" name="Titre 1"/>
          <p:cNvSpPr txBox="1">
            <a:spLocks/>
          </p:cNvSpPr>
          <p:nvPr/>
        </p:nvSpPr>
        <p:spPr>
          <a:xfrm>
            <a:off x="711199" y="743585"/>
            <a:ext cx="6408245" cy="74136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400" b="0" i="0" u="sng" kern="1200">
                <a:solidFill>
                  <a:schemeClr val="tx1"/>
                </a:solidFill>
                <a:latin typeface="Helvetica Neue Thin" charset="0"/>
                <a:ea typeface="Helvetica Neue Thin" charset="0"/>
                <a:cs typeface="Helvetica Neue Thin" charset="0"/>
              </a:defRPr>
            </a:lvl1pPr>
          </a:lstStyle>
          <a:p>
            <a:r>
              <a:rPr lang="en-US" sz="2900" u="none" dirty="0" smtClean="0">
                <a:latin typeface="Source Sans Pro"/>
                <a:cs typeface="Source Sans Pro"/>
              </a:rPr>
              <a:t>Juvenile products distributors </a:t>
            </a:r>
            <a:endParaRPr lang="en-US" sz="2900" u="none" dirty="0">
              <a:latin typeface="Source Sans Pro"/>
              <a:cs typeface="Source Sans Pro"/>
            </a:endParaRPr>
          </a:p>
        </p:txBody>
      </p:sp>
      <p:sp>
        <p:nvSpPr>
          <p:cNvPr id="8" name="Espace réservé du contenu 10"/>
          <p:cNvSpPr txBox="1">
            <a:spLocks/>
          </p:cNvSpPr>
          <p:nvPr/>
        </p:nvSpPr>
        <p:spPr>
          <a:xfrm>
            <a:off x="551384" y="1727200"/>
            <a:ext cx="7886700" cy="3699933"/>
          </a:xfrm>
          <a:prstGeom prst="rect">
            <a:avLst/>
          </a:prstGeom>
        </p:spPr>
        <p:txBody>
          <a:bodyPr>
            <a:normAutofit fontScale="77500" lnSpcReduction="20000"/>
          </a:bodyPr>
          <a:lstStyle>
            <a:lvl1pPr marL="171450" indent="-171450" algn="l" defTabSz="685800" rtl="0" eaLnBrk="1" latinLnBrk="0" hangingPunct="1">
              <a:lnSpc>
                <a:spcPct val="90000"/>
              </a:lnSpc>
              <a:spcBef>
                <a:spcPts val="750"/>
              </a:spcBef>
              <a:buSzPct val="70000"/>
              <a:buFont typeface="Arial"/>
              <a:buChar char="•"/>
              <a:defRPr sz="2100" kern="1200">
                <a:solidFill>
                  <a:schemeClr val="tx1"/>
                </a:solidFill>
                <a:latin typeface="+mj-lt"/>
                <a:ea typeface="+mn-ea"/>
                <a:cs typeface="+mn-cs"/>
              </a:defRPr>
            </a:lvl1pPr>
            <a:lvl2pPr marL="342900" indent="0" algn="l" defTabSz="685800" rtl="0" eaLnBrk="1" latinLnBrk="0" hangingPunct="1">
              <a:lnSpc>
                <a:spcPct val="90000"/>
              </a:lnSpc>
              <a:spcBef>
                <a:spcPts val="375"/>
              </a:spcBef>
              <a:buSzPct val="70000"/>
              <a:buFontTx/>
              <a:buNone/>
              <a:defRPr sz="18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SzPct val="70000"/>
              <a:buFont typeface="Arial"/>
              <a:buChar char="•"/>
              <a:defRPr sz="15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SzPct val="70000"/>
              <a:buFont typeface="Arial"/>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spcAft>
                <a:spcPts val="600"/>
              </a:spcAft>
              <a:buNone/>
            </a:pPr>
            <a:r>
              <a:rPr lang="en-US" sz="1800" dirty="0" smtClean="0">
                <a:latin typeface="Source Sans Pro"/>
                <a:ea typeface="Helvetica Neue" charset="0"/>
                <a:cs typeface="Source Sans Pro"/>
              </a:rPr>
              <a:t>OEM manufacturers: consolidation and vertical integration</a:t>
            </a:r>
          </a:p>
          <a:p>
            <a:pPr marL="285750" indent="-285750">
              <a:spcAft>
                <a:spcPts val="600"/>
              </a:spcAft>
            </a:pPr>
            <a:r>
              <a:rPr lang="en-US" sz="1405" dirty="0" smtClean="0">
                <a:uFill>
                  <a:solidFill>
                    <a:schemeClr val="accent5"/>
                  </a:solidFill>
                </a:uFill>
                <a:latin typeface="Source Sans Pro Light"/>
                <a:ea typeface="Helvetica Neue Thin" charset="0"/>
                <a:cs typeface="Source Sans Pro Light"/>
              </a:rPr>
              <a:t>Worldwide Brands</a:t>
            </a:r>
            <a:r>
              <a:rPr lang="en-US" sz="1405" dirty="0" smtClean="0">
                <a:latin typeface="Source Sans Pro Light"/>
                <a:ea typeface="Helvetica Neue Thin" charset="0"/>
                <a:cs typeface="Source Sans Pro Light"/>
              </a:rPr>
              <a:t>: </a:t>
            </a:r>
            <a:r>
              <a:rPr lang="en-US" sz="1405" dirty="0" smtClean="0">
                <a:uFill>
                  <a:solidFill>
                    <a:schemeClr val="accent5"/>
                  </a:solidFill>
                </a:uFill>
                <a:latin typeface="Source Sans Pro Light"/>
                <a:ea typeface="Helvetica Neue Thin" charset="0"/>
                <a:cs typeface="Source Sans Pro Light"/>
              </a:rPr>
              <a:t>Medium to High End products</a:t>
            </a:r>
            <a:endParaRPr lang="en-US" sz="1405" dirty="0" smtClean="0">
              <a:latin typeface="Source Sans Pro Light"/>
              <a:ea typeface="Helvetica Neue Thin" charset="0"/>
              <a:cs typeface="Source Sans Pro Light"/>
            </a:endParaRPr>
          </a:p>
          <a:p>
            <a:pPr marL="285750" indent="-285750">
              <a:spcAft>
                <a:spcPts val="600"/>
              </a:spcAft>
            </a:pPr>
            <a:r>
              <a:rPr lang="en-US" sz="1405" dirty="0" smtClean="0">
                <a:uFill>
                  <a:solidFill>
                    <a:schemeClr val="accent1"/>
                  </a:solidFill>
                </a:uFill>
                <a:latin typeface="Source Sans Pro Light"/>
                <a:ea typeface="Helvetica Neue Thin" charset="0"/>
                <a:cs typeface="Source Sans Pro Light"/>
              </a:rPr>
              <a:t>Factories</a:t>
            </a:r>
            <a:r>
              <a:rPr lang="en-US" sz="1405" dirty="0" smtClean="0">
                <a:latin typeface="Source Sans Pro Light"/>
                <a:ea typeface="Helvetica Neue Thin" charset="0"/>
                <a:cs typeface="Source Sans Pro Light"/>
              </a:rPr>
              <a:t>: Low to Medium products</a:t>
            </a:r>
          </a:p>
          <a:p>
            <a:pPr marL="0" indent="0">
              <a:spcAft>
                <a:spcPts val="600"/>
              </a:spcAft>
              <a:buNone/>
            </a:pPr>
            <a:endParaRPr lang="en-US" sz="1800" dirty="0" smtClean="0">
              <a:latin typeface="Source Sans Pro"/>
              <a:ea typeface="Helvetica Neue" charset="0"/>
              <a:cs typeface="Source Sans Pro"/>
            </a:endParaRPr>
          </a:p>
          <a:p>
            <a:pPr marL="0" indent="0">
              <a:spcAft>
                <a:spcPts val="600"/>
              </a:spcAft>
              <a:buNone/>
            </a:pPr>
            <a:r>
              <a:rPr lang="en-US" sz="1800" dirty="0" smtClean="0">
                <a:latin typeface="Source Sans Pro"/>
                <a:ea typeface="Helvetica Neue" charset="0"/>
                <a:cs typeface="Source Sans Pro"/>
              </a:rPr>
              <a:t>Distribution channels: growing Internet market share</a:t>
            </a:r>
          </a:p>
          <a:p>
            <a:pPr>
              <a:lnSpc>
                <a:spcPct val="120000"/>
              </a:lnSpc>
              <a:spcAft>
                <a:spcPts val="600"/>
              </a:spcAft>
            </a:pPr>
            <a:r>
              <a:rPr lang="en-US" sz="1405" dirty="0" smtClean="0">
                <a:uFill>
                  <a:solidFill>
                    <a:schemeClr val="accent5"/>
                  </a:solidFill>
                </a:uFill>
                <a:latin typeface="Source Sans Pro Light"/>
                <a:ea typeface="Helvetica Neue Thin" charset="0"/>
                <a:cs typeface="Source Sans Pro Light"/>
              </a:rPr>
              <a:t>Large national and international retailers </a:t>
            </a:r>
            <a:r>
              <a:rPr lang="en-US" sz="1405" dirty="0" smtClean="0">
                <a:latin typeface="Source Sans Pro Light"/>
                <a:ea typeface="Helvetica Neue Thin" charset="0"/>
                <a:cs typeface="Source Sans Pro Light"/>
              </a:rPr>
              <a:t>(35%): </a:t>
            </a:r>
          </a:p>
          <a:p>
            <a:pPr>
              <a:spcAft>
                <a:spcPts val="600"/>
              </a:spcAft>
            </a:pPr>
            <a:r>
              <a:rPr lang="en-US" sz="1405" dirty="0" smtClean="0">
                <a:uFill>
                  <a:solidFill>
                    <a:schemeClr val="accent1"/>
                  </a:solidFill>
                </a:uFill>
                <a:latin typeface="Source Sans Pro Light"/>
                <a:ea typeface="Helvetica Neue Thin" charset="0"/>
                <a:cs typeface="Source Sans Pro Light"/>
              </a:rPr>
              <a:t>Hypermarkets </a:t>
            </a:r>
            <a:r>
              <a:rPr lang="en-US" sz="1405" dirty="0" smtClean="0">
                <a:latin typeface="Source Sans Pro Light"/>
                <a:ea typeface="Helvetica Neue Thin" charset="0"/>
                <a:cs typeface="Source Sans Pro Light"/>
              </a:rPr>
              <a:t>(40%):</a:t>
            </a:r>
          </a:p>
          <a:p>
            <a:pPr>
              <a:spcAft>
                <a:spcPts val="600"/>
              </a:spcAft>
            </a:pPr>
            <a:r>
              <a:rPr lang="en-US" sz="1405" dirty="0" smtClean="0">
                <a:latin typeface="Source Sans Pro Light"/>
                <a:ea typeface="Helvetica Neue Thin" charset="0"/>
                <a:cs typeface="Source Sans Pro Light"/>
              </a:rPr>
              <a:t>Internet retailers(25%):</a:t>
            </a:r>
          </a:p>
          <a:p>
            <a:pPr marL="0" indent="0">
              <a:spcAft>
                <a:spcPts val="600"/>
              </a:spcAft>
              <a:buNone/>
            </a:pPr>
            <a:endParaRPr lang="en-US" sz="1800" dirty="0" smtClean="0">
              <a:latin typeface="Source Sans Pro"/>
              <a:ea typeface="Helvetica Neue" charset="0"/>
              <a:cs typeface="Source Sans Pro"/>
            </a:endParaRPr>
          </a:p>
          <a:p>
            <a:pPr marL="0" indent="0">
              <a:spcAft>
                <a:spcPts val="600"/>
              </a:spcAft>
              <a:buNone/>
            </a:pPr>
            <a:r>
              <a:rPr lang="en-US" sz="1800" dirty="0" smtClean="0">
                <a:latin typeface="Source Sans Pro"/>
                <a:ea typeface="Helvetica Neue" charset="0"/>
                <a:cs typeface="Source Sans Pro"/>
              </a:rPr>
              <a:t>Geographic markets: innovation is a key differentiation factor for all</a:t>
            </a:r>
          </a:p>
          <a:p>
            <a:pPr marL="0" indent="0">
              <a:spcAft>
                <a:spcPts val="600"/>
              </a:spcAft>
            </a:pPr>
            <a:r>
              <a:rPr lang="en-US" sz="1400" dirty="0" smtClean="0">
                <a:latin typeface="Source Sans Pro Light"/>
                <a:ea typeface="Helvetica Neue Thin" charset="0"/>
                <a:cs typeface="Source Sans Pro Light"/>
              </a:rPr>
              <a:t>     USA &amp; Europe: mature markets</a:t>
            </a:r>
          </a:p>
          <a:p>
            <a:pPr marL="0" indent="0">
              <a:spcAft>
                <a:spcPts val="600"/>
              </a:spcAft>
            </a:pPr>
            <a:r>
              <a:rPr lang="en-US" sz="1400" dirty="0" smtClean="0">
                <a:latin typeface="Source Sans Pro Light"/>
                <a:ea typeface="Helvetica Neue Thin" charset="0"/>
                <a:cs typeface="Source Sans Pro Light"/>
              </a:rPr>
              <a:t>     China: fast growing market; new technology is a social elevator</a:t>
            </a:r>
            <a:endParaRPr lang="en-US" sz="1400" dirty="0">
              <a:latin typeface="Source Sans Pro Light"/>
              <a:ea typeface="Helvetica Neue Thin" charset="0"/>
              <a:cs typeface="Source Sans Pro Light"/>
            </a:endParaRPr>
          </a:p>
        </p:txBody>
      </p:sp>
      <p:sp>
        <p:nvSpPr>
          <p:cNvPr id="9" name="ZoneTexte 8"/>
          <p:cNvSpPr txBox="1"/>
          <p:nvPr/>
        </p:nvSpPr>
        <p:spPr>
          <a:xfrm>
            <a:off x="628650" y="5494577"/>
            <a:ext cx="7886699" cy="861774"/>
          </a:xfrm>
          <a:prstGeom prst="rect">
            <a:avLst/>
          </a:prstGeom>
          <a:solidFill>
            <a:srgbClr val="5C73A9"/>
          </a:solidFill>
        </p:spPr>
        <p:txBody>
          <a:bodyPr wrap="square" rtlCol="0">
            <a:spAutoFit/>
          </a:bodyPr>
          <a:lstStyle/>
          <a:p>
            <a:pPr>
              <a:spcAft>
                <a:spcPts val="600"/>
              </a:spcAft>
            </a:pPr>
            <a:r>
              <a:rPr lang="is-IS" sz="1600" dirty="0">
                <a:solidFill>
                  <a:schemeClr val="bg1"/>
                </a:solidFill>
                <a:latin typeface="Source Sans Pro"/>
                <a:ea typeface="Helvetica Neue" charset="0"/>
                <a:cs typeface="Source Sans Pro"/>
              </a:rPr>
              <a:t>Bluebeep </a:t>
            </a:r>
            <a:r>
              <a:rPr lang="is-IS" sz="1600" dirty="0" smtClean="0">
                <a:solidFill>
                  <a:schemeClr val="bg1"/>
                </a:solidFill>
                <a:latin typeface="Source Sans Pro"/>
                <a:ea typeface="Helvetica Neue" charset="0"/>
                <a:cs typeface="Source Sans Pro"/>
              </a:rPr>
              <a:t>priorities  : </a:t>
            </a:r>
            <a:endParaRPr lang="is-IS" sz="1600" dirty="0">
              <a:solidFill>
                <a:schemeClr val="bg1"/>
              </a:solidFill>
              <a:latin typeface="Source Sans Pro"/>
              <a:ea typeface="Helvetica Neue" charset="0"/>
              <a:cs typeface="Source Sans Pro"/>
            </a:endParaRPr>
          </a:p>
          <a:p>
            <a:pPr marL="800100" lvl="1" indent="-342900">
              <a:spcAft>
                <a:spcPts val="600"/>
              </a:spcAft>
              <a:buAutoNum type="arabicPeriod"/>
            </a:pPr>
            <a:r>
              <a:rPr lang="is-IS" sz="1200" dirty="0">
                <a:solidFill>
                  <a:schemeClr val="bg1"/>
                </a:solidFill>
                <a:latin typeface="Source Sans Pro Light"/>
                <a:ea typeface="Helvetica Neue Thin" charset="0"/>
                <a:cs typeface="Source Sans Pro Light"/>
              </a:rPr>
              <a:t>Medium to high end </a:t>
            </a:r>
            <a:r>
              <a:rPr lang="is-IS" sz="1200" dirty="0" smtClean="0">
                <a:solidFill>
                  <a:schemeClr val="bg1"/>
                </a:solidFill>
                <a:latin typeface="Source Sans Pro Light"/>
                <a:ea typeface="Helvetica Neue Thin" charset="0"/>
                <a:cs typeface="Source Sans Pro Light"/>
              </a:rPr>
              <a:t>juvenile products </a:t>
            </a:r>
            <a:r>
              <a:rPr lang="is-IS" sz="1200" dirty="0">
                <a:solidFill>
                  <a:schemeClr val="bg1"/>
                </a:solidFill>
                <a:latin typeface="Source Sans Pro Light"/>
                <a:ea typeface="Helvetica Neue Thin" charset="0"/>
                <a:cs typeface="Source Sans Pro Light"/>
              </a:rPr>
              <a:t>distributors: Europe, China &amp; USA</a:t>
            </a:r>
          </a:p>
          <a:p>
            <a:pPr marL="800100" lvl="1" indent="-342900">
              <a:spcAft>
                <a:spcPts val="600"/>
              </a:spcAft>
              <a:buAutoNum type="arabicPeriod"/>
            </a:pPr>
            <a:r>
              <a:rPr lang="is-IS" sz="1200" dirty="0">
                <a:solidFill>
                  <a:schemeClr val="bg1"/>
                </a:solidFill>
                <a:latin typeface="Source Sans Pro Light"/>
                <a:ea typeface="Helvetica Neue Thin" charset="0"/>
                <a:cs typeface="Source Sans Pro Light"/>
              </a:rPr>
              <a:t>Manufacturers with </a:t>
            </a:r>
            <a:r>
              <a:rPr lang="is-IS" sz="1200" dirty="0" smtClean="0">
                <a:solidFill>
                  <a:schemeClr val="bg1"/>
                </a:solidFill>
                <a:latin typeface="Source Sans Pro Light"/>
                <a:ea typeface="Helvetica Neue Thin" charset="0"/>
                <a:cs typeface="Source Sans Pro Light"/>
              </a:rPr>
              <a:t>vertical integration capabilities  </a:t>
            </a:r>
            <a:endParaRPr lang="is-IS" sz="1200" dirty="0">
              <a:solidFill>
                <a:schemeClr val="bg1"/>
              </a:solidFill>
              <a:latin typeface="Source Sans Pro Light"/>
              <a:ea typeface="Helvetica Neue Thin" charset="0"/>
              <a:cs typeface="Source Sans Pro Light"/>
            </a:endParaRPr>
          </a:p>
        </p:txBody>
      </p:sp>
      <p:pic>
        <p:nvPicPr>
          <p:cNvPr id="6" name="Image 5"/>
          <p:cNvPicPr>
            <a:picLocks noChangeAspect="1"/>
          </p:cNvPicPr>
          <p:nvPr/>
        </p:nvPicPr>
        <p:blipFill>
          <a:blip r:embed="rId3"/>
          <a:stretch>
            <a:fillRect/>
          </a:stretch>
        </p:blipFill>
        <p:spPr>
          <a:xfrm>
            <a:off x="584586" y="6428619"/>
            <a:ext cx="7912100" cy="50800"/>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598" y="2025027"/>
            <a:ext cx="559620" cy="253228"/>
          </a:xfrm>
          <a:prstGeom prst="rect">
            <a:avLst/>
          </a:prstGeom>
        </p:spPr>
      </p:pic>
      <p:pic>
        <p:nvPicPr>
          <p:cNvPr id="3" name="Image 2"/>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938905" y="1767718"/>
            <a:ext cx="744220" cy="763765"/>
          </a:xfrm>
          <a:prstGeom prst="rect">
            <a:avLst/>
          </a:prstGeom>
        </p:spPr>
      </p:pic>
      <p:pic>
        <p:nvPicPr>
          <p:cNvPr id="11" name="Imag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4188" y="1991702"/>
            <a:ext cx="923872" cy="345640"/>
          </a:xfrm>
          <a:prstGeom prst="rect">
            <a:avLst/>
          </a:prstGeom>
        </p:spPr>
      </p:pic>
      <p:pic>
        <p:nvPicPr>
          <p:cNvPr id="12" name="Imag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6558" y="2310039"/>
            <a:ext cx="435333" cy="458736"/>
          </a:xfrm>
          <a:prstGeom prst="rect">
            <a:avLst/>
          </a:prstGeom>
        </p:spPr>
      </p:pic>
      <p:pic>
        <p:nvPicPr>
          <p:cNvPr id="13" name="Image 12"/>
          <p:cNvPicPr>
            <a:picLocks noChangeAspect="1"/>
          </p:cNvPicPr>
          <p:nvPr/>
        </p:nvPicPr>
        <p:blipFill>
          <a:blip r:embed="rId9">
            <a:extLst>
              <a:ext uri="{BEBA8EAE-BF5A-486C-A8C5-ECC9F3942E4B}">
                <a14:imgProps xmlns:a14="http://schemas.microsoft.com/office/drawing/2010/main">
                  <a14:imgLayer r:embed="rId10">
                    <a14:imgEffect>
                      <a14:backgroundRemoval t="0" b="100000" l="2128" r="97872"/>
                    </a14:imgEffect>
                  </a14:imgLayer>
                </a14:imgProps>
              </a:ext>
              <a:ext uri="{28A0092B-C50C-407E-A947-70E740481C1C}">
                <a14:useLocalDpi xmlns:a14="http://schemas.microsoft.com/office/drawing/2010/main" val="0"/>
              </a:ext>
            </a:extLst>
          </a:blip>
          <a:stretch>
            <a:fillRect/>
          </a:stretch>
        </p:blipFill>
        <p:spPr>
          <a:xfrm>
            <a:off x="3938905" y="2354449"/>
            <a:ext cx="744220" cy="205848"/>
          </a:xfrm>
          <a:prstGeom prst="rect">
            <a:avLst/>
          </a:prstGeom>
        </p:spPr>
      </p:pic>
      <p:pic>
        <p:nvPicPr>
          <p:cNvPr id="14" name="Imag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81541" y="3070926"/>
            <a:ext cx="794327" cy="595745"/>
          </a:xfrm>
          <a:prstGeom prst="rect">
            <a:avLst/>
          </a:prstGeom>
        </p:spPr>
      </p:pic>
      <p:pic>
        <p:nvPicPr>
          <p:cNvPr id="15" name="Image 14"/>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18360" y1="49538" x2="18360" y2="49538"/>
                        <a14:foregroundMark x1="28522" y1="48000" x2="28522" y2="48000"/>
                        <a14:foregroundMark x1="33603" y1="50000" x2="33603" y2="50000"/>
                        <a14:foregroundMark x1="41801" y1="50615" x2="41801" y2="50615"/>
                        <a14:foregroundMark x1="41801" y1="45538" x2="41801" y2="45538"/>
                        <a14:foregroundMark x1="45266" y1="48923" x2="45266" y2="48923"/>
                        <a14:foregroundMark x1="51963" y1="50462" x2="51963" y2="50462"/>
                        <a14:foregroundMark x1="70092" y1="53846" x2="70092" y2="53846"/>
                        <a14:foregroundMark x1="78406" y1="50308" x2="78406" y2="50308"/>
                        <a14:backgroundMark x1="35912" y1="52000" x2="35912" y2="52000"/>
                        <a14:backgroundMark x1="35797" y1="48000" x2="35797" y2="48000"/>
                        <a14:backgroundMark x1="28637" y1="51538" x2="28637" y2="51538"/>
                        <a14:backgroundMark x1="20554" y1="52308" x2="20554" y2="52308"/>
                        <a14:backgroundMark x1="20323" y1="48154" x2="20323" y2="48154"/>
                      </a14:backgroundRemoval>
                    </a14:imgEffect>
                  </a14:imgLayer>
                </a14:imgProps>
              </a:ext>
              <a:ext uri="{28A0092B-C50C-407E-A947-70E740481C1C}">
                <a14:useLocalDpi xmlns:a14="http://schemas.microsoft.com/office/drawing/2010/main" val="0"/>
              </a:ext>
            </a:extLst>
          </a:blip>
          <a:stretch>
            <a:fillRect/>
          </a:stretch>
        </p:blipFill>
        <p:spPr>
          <a:xfrm>
            <a:off x="4503918" y="2878332"/>
            <a:ext cx="1368088" cy="1026856"/>
          </a:xfrm>
          <a:prstGeom prst="rect">
            <a:avLst/>
          </a:prstGeom>
        </p:spPr>
      </p:pic>
      <p:pic>
        <p:nvPicPr>
          <p:cNvPr id="16" name="Imag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22277" y="3207807"/>
            <a:ext cx="340197" cy="340195"/>
          </a:xfrm>
          <a:prstGeom prst="rect">
            <a:avLst/>
          </a:prstGeom>
        </p:spPr>
      </p:pic>
      <p:pic>
        <p:nvPicPr>
          <p:cNvPr id="18" name="Imag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36955" y="3207807"/>
            <a:ext cx="343308" cy="343308"/>
          </a:xfrm>
          <a:prstGeom prst="rect">
            <a:avLst/>
          </a:prstGeom>
        </p:spPr>
      </p:pic>
      <p:pic>
        <p:nvPicPr>
          <p:cNvPr id="19" name="Imag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415" y="3204695"/>
            <a:ext cx="448057" cy="342168"/>
          </a:xfrm>
          <a:prstGeom prst="rect">
            <a:avLst/>
          </a:prstGeom>
        </p:spPr>
      </p:pic>
      <p:pic>
        <p:nvPicPr>
          <p:cNvPr id="20" name="Image 19"/>
          <p:cNvPicPr>
            <a:picLocks noChangeAspect="1"/>
          </p:cNvPicPr>
          <p:nvPr/>
        </p:nvPicPr>
        <p:blipFill>
          <a:blip r:embed="rId17">
            <a:extLst>
              <a:ext uri="{BEBA8EAE-BF5A-486C-A8C5-ECC9F3942E4B}">
                <a14:imgProps xmlns:a14="http://schemas.microsoft.com/office/drawing/2010/main">
                  <a14:imgLayer r:embed="rId18">
                    <a14:imgEffect>
                      <a14:backgroundRemoval t="36993" b="62876" l="1695" r="98175">
                        <a14:foregroundMark x1="89700" y1="45621" x2="89700" y2="45621"/>
                        <a14:foregroundMark x1="56714" y1="48235" x2="56714" y2="48235"/>
                        <a14:foregroundMark x1="42634" y1="50850" x2="42634" y2="50850"/>
                        <a14:foregroundMark x1="34159" y1="50065" x2="34159" y2="50065"/>
                        <a14:foregroundMark x1="4694" y1="49150" x2="4694" y2="49150"/>
                        <a14:backgroundMark x1="77445" y1="48889" x2="77445" y2="48889"/>
                        <a14:backgroundMark x1="83703" y1="51373" x2="83703" y2="51373"/>
                        <a14:backgroundMark x1="71186" y1="58039" x2="71186" y2="58039"/>
                        <a14:backgroundMark x1="54107" y1="54771" x2="54107" y2="54771"/>
                        <a14:backgroundMark x1="45763" y1="49673" x2="45763" y2="49673"/>
                        <a14:backgroundMark x1="30508" y1="52288" x2="30508" y2="52288"/>
                        <a14:backgroundMark x1="31551" y1="49281" x2="31551" y2="49281"/>
                        <a14:backgroundMark x1="7301" y1="50065" x2="7301" y2="50065"/>
                        <a14:backgroundMark x1="13168" y1="49542" x2="13168" y2="49542"/>
                      </a14:backgroundRemoval>
                    </a14:imgEffect>
                  </a14:imgLayer>
                </a14:imgProps>
              </a:ext>
              <a:ext uri="{28A0092B-C50C-407E-A947-70E740481C1C}">
                <a14:useLocalDpi xmlns:a14="http://schemas.microsoft.com/office/drawing/2010/main" val="0"/>
              </a:ext>
            </a:extLst>
          </a:blip>
          <a:stretch>
            <a:fillRect/>
          </a:stretch>
        </p:blipFill>
        <p:spPr>
          <a:xfrm>
            <a:off x="7619692" y="2768774"/>
            <a:ext cx="1228354" cy="1225150"/>
          </a:xfrm>
          <a:prstGeom prst="rect">
            <a:avLst/>
          </a:prstGeom>
        </p:spPr>
      </p:pic>
      <p:pic>
        <p:nvPicPr>
          <p:cNvPr id="21" name="Image 20"/>
          <p:cNvPicPr>
            <a:picLocks noChangeAspect="1"/>
          </p:cNvPicPr>
          <p:nvPr/>
        </p:nvPicPr>
        <p:blipFill rotWithShape="1">
          <a:blip r:embed="rId19">
            <a:extLst>
              <a:ext uri="{28A0092B-C50C-407E-A947-70E740481C1C}">
                <a14:useLocalDpi xmlns:a14="http://schemas.microsoft.com/office/drawing/2010/main" val="0"/>
              </a:ext>
            </a:extLst>
          </a:blip>
          <a:srcRect t="34075" b="35446"/>
          <a:stretch/>
        </p:blipFill>
        <p:spPr>
          <a:xfrm>
            <a:off x="2362438" y="3594378"/>
            <a:ext cx="731224" cy="222866"/>
          </a:xfrm>
          <a:prstGeom prst="rect">
            <a:avLst/>
          </a:prstGeom>
        </p:spPr>
      </p:pic>
      <p:pic>
        <p:nvPicPr>
          <p:cNvPr id="22" name="Image 21"/>
          <p:cNvPicPr>
            <a:picLocks noChangeAspect="1"/>
          </p:cNvPicPr>
          <p:nvPr/>
        </p:nvPicPr>
        <p:blipFill>
          <a:blip r:embed="rId20">
            <a:extLst>
              <a:ext uri="{BEBA8EAE-BF5A-486C-A8C5-ECC9F3942E4B}">
                <a14:imgProps xmlns:a14="http://schemas.microsoft.com/office/drawing/2010/main">
                  <a14:imgLayer r:embed="rId21">
                    <a14:imgEffect>
                      <a14:backgroundRemoval t="0" b="100000" l="524" r="99286">
                        <a14:foregroundMark x1="9286" y1="47000" x2="9286" y2="47000"/>
                        <a14:foregroundMark x1="56524" y1="39333" x2="56524" y2="39333"/>
                        <a14:foregroundMark x1="82286" y1="50167" x2="82286" y2="50167"/>
                        <a14:foregroundMark x1="25905" y1="93000" x2="25905" y2="93000"/>
                        <a14:foregroundMark x1="4048" y1="76167" x2="4048" y2="76167"/>
                        <a14:foregroundMark x1="35952" y1="82167" x2="35952" y2="82167"/>
                        <a14:foregroundMark x1="59571" y1="89833" x2="59571" y2="89833"/>
                        <a14:foregroundMark x1="66143" y1="89833" x2="66143" y2="89833"/>
                        <a14:foregroundMark x1="73571" y1="86833" x2="73571" y2="86833"/>
                        <a14:foregroundMark x1="90619" y1="82167" x2="90619" y2="82167"/>
                        <a14:foregroundMark x1="69190" y1="91500" x2="69190" y2="91500"/>
                        <a14:foregroundMark x1="92810" y1="93000" x2="92810" y2="93000"/>
                        <a14:foregroundMark x1="18905" y1="86833" x2="18905" y2="86833"/>
                        <a14:foregroundMark x1="6238" y1="86833" x2="6238" y2="86833"/>
                        <a14:foregroundMark x1="29381" y1="83833" x2="29381" y2="83833"/>
                        <a14:foregroundMark x1="11571" y1="85833" x2="11571" y2="85833"/>
                      </a14:backgroundRemoval>
                    </a14:imgEffect>
                  </a14:imgLayer>
                </a14:imgProps>
              </a:ext>
              <a:ext uri="{28A0092B-C50C-407E-A947-70E740481C1C}">
                <a14:useLocalDpi xmlns:a14="http://schemas.microsoft.com/office/drawing/2010/main" val="0"/>
              </a:ext>
            </a:extLst>
          </a:blip>
          <a:stretch>
            <a:fillRect/>
          </a:stretch>
        </p:blipFill>
        <p:spPr>
          <a:xfrm>
            <a:off x="3278794" y="3586499"/>
            <a:ext cx="807604" cy="230744"/>
          </a:xfrm>
          <a:prstGeom prst="rect">
            <a:avLst/>
          </a:prstGeom>
        </p:spPr>
      </p:pic>
      <p:pic>
        <p:nvPicPr>
          <p:cNvPr id="23" name="Image 22"/>
          <p:cNvPicPr>
            <a:picLocks noChangeAspect="1"/>
          </p:cNvPicPr>
          <p:nvPr/>
        </p:nvPicPr>
        <p:blipFill>
          <a:blip r:embed="rId22">
            <a:extLst>
              <a:ext uri="{BEBA8EAE-BF5A-486C-A8C5-ECC9F3942E4B}">
                <a14:imgProps xmlns:a14="http://schemas.microsoft.com/office/drawing/2010/main">
                  <a14:imgLayer r:embed="rId23">
                    <a14:imgEffect>
                      <a14:backgroundRemoval t="500" b="97583" l="10000" r="90000">
                        <a14:foregroundMark x1="50167" y1="38917" x2="50167" y2="38917"/>
                        <a14:foregroundMark x1="16083" y1="83000" x2="16083" y2="83000"/>
                        <a14:foregroundMark x1="29750" y1="84833" x2="29750" y2="84833"/>
                        <a14:foregroundMark x1="45250" y1="86667" x2="45250" y2="86667"/>
                        <a14:foregroundMark x1="54333" y1="83000" x2="54333" y2="83000"/>
                        <a14:foregroundMark x1="68000" y1="83917" x2="68000" y2="83917"/>
                        <a14:foregroundMark x1="78000" y1="83000" x2="78000" y2="83000"/>
                      </a14:backgroundRemoval>
                    </a14:imgEffect>
                  </a14:imgLayer>
                </a14:imgProps>
              </a:ext>
              <a:ext uri="{28A0092B-C50C-407E-A947-70E740481C1C}">
                <a14:useLocalDpi xmlns:a14="http://schemas.microsoft.com/office/drawing/2010/main" val="0"/>
              </a:ext>
            </a:extLst>
          </a:blip>
          <a:stretch>
            <a:fillRect/>
          </a:stretch>
        </p:blipFill>
        <p:spPr>
          <a:xfrm>
            <a:off x="4217804" y="3527009"/>
            <a:ext cx="321753" cy="321753"/>
          </a:xfrm>
          <a:prstGeom prst="rect">
            <a:avLst/>
          </a:prstGeom>
        </p:spPr>
      </p:pic>
      <p:pic>
        <p:nvPicPr>
          <p:cNvPr id="24" name="Image 23"/>
          <p:cNvPicPr>
            <a:picLocks noChangeAspect="1"/>
          </p:cNvPicPr>
          <p:nvPr/>
        </p:nvPicPr>
        <p:blipFill>
          <a:blip r:embed="rId24">
            <a:extLst>
              <a:ext uri="{BEBA8EAE-BF5A-486C-A8C5-ECC9F3942E4B}">
                <a14:imgProps xmlns:a14="http://schemas.microsoft.com/office/drawing/2010/main">
                  <a14:imgLayer r:embed="rId25">
                    <a14:imgEffect>
                      <a14:backgroundRemoval t="4309" b="95291" l="4000" r="94500">
                        <a14:foregroundMark x1="8750" y1="82064" x2="8750" y2="82064"/>
                        <a14:foregroundMark x1="19000" y1="90581" x2="19000" y2="90581"/>
                        <a14:foregroundMark x1="30750" y1="88677" x2="30750" y2="88677"/>
                        <a14:foregroundMark x1="41833" y1="86774" x2="41833" y2="86774"/>
                        <a14:foregroundMark x1="52833" y1="86774" x2="52833" y2="86774"/>
                        <a14:foregroundMark x1="57583" y1="85772" x2="57583" y2="85772"/>
                        <a14:foregroundMark x1="86750" y1="85772" x2="86750" y2="85772"/>
                        <a14:foregroundMark x1="74083" y1="89579" x2="74083" y2="89579"/>
                        <a14:foregroundMark x1="19000" y1="48898" x2="19000" y2="48898"/>
                        <a14:foregroundMark x1="63083" y1="89579" x2="63083" y2="89579"/>
                      </a14:backgroundRemoval>
                    </a14:imgEffect>
                  </a14:imgLayer>
                </a14:imgProps>
              </a:ext>
              <a:ext uri="{28A0092B-C50C-407E-A947-70E740481C1C}">
                <a14:useLocalDpi xmlns:a14="http://schemas.microsoft.com/office/drawing/2010/main" val="0"/>
              </a:ext>
            </a:extLst>
          </a:blip>
          <a:stretch>
            <a:fillRect/>
          </a:stretch>
        </p:blipFill>
        <p:spPr>
          <a:xfrm>
            <a:off x="4683125" y="3519195"/>
            <a:ext cx="403039" cy="335193"/>
          </a:xfrm>
          <a:prstGeom prst="rect">
            <a:avLst/>
          </a:prstGeom>
        </p:spPr>
      </p:pic>
      <p:pic>
        <p:nvPicPr>
          <p:cNvPr id="25" name="Image 24"/>
          <p:cNvPicPr>
            <a:picLocks noChangeAspect="1"/>
          </p:cNvPicPr>
          <p:nvPr/>
        </p:nvPicPr>
        <p:blipFill>
          <a:blip r:embed="rId26">
            <a:extLst>
              <a:ext uri="{BEBA8EAE-BF5A-486C-A8C5-ECC9F3942E4B}">
                <a14:imgProps xmlns:a14="http://schemas.microsoft.com/office/drawing/2010/main">
                  <a14:imgLayer r:embed="rId27">
                    <a14:imgEffect>
                      <a14:backgroundRemoval t="10979" b="82196" l="0" r="100000">
                        <a14:foregroundMark x1="18500" y1="43027" x2="18500" y2="43027"/>
                        <a14:foregroundMark x1="14333" y1="29377" x2="14333" y2="29377"/>
                        <a14:foregroundMark x1="6667" y1="46588" x2="6667" y2="46588"/>
                        <a14:foregroundMark x1="3667" y1="62908" x2="3667" y2="62908"/>
                        <a14:foregroundMark x1="22000" y1="58457" x2="22000" y2="58457"/>
                        <a14:foregroundMark x1="27667" y1="57567" x2="27667" y2="57567"/>
                        <a14:foregroundMark x1="44500" y1="52819" x2="44500" y2="52819"/>
                        <a14:foregroundMark x1="77333" y1="45697" x2="77333" y2="45697"/>
                        <a14:foregroundMark x1="87500" y1="45697" x2="87500" y2="45697"/>
                      </a14:backgroundRemoval>
                    </a14:imgEffect>
                  </a14:imgLayer>
                </a14:imgProps>
              </a:ext>
              <a:ext uri="{28A0092B-C50C-407E-A947-70E740481C1C}">
                <a14:useLocalDpi xmlns:a14="http://schemas.microsoft.com/office/drawing/2010/main" val="0"/>
              </a:ext>
            </a:extLst>
          </a:blip>
          <a:stretch>
            <a:fillRect/>
          </a:stretch>
        </p:blipFill>
        <p:spPr>
          <a:xfrm>
            <a:off x="5238826" y="3506739"/>
            <a:ext cx="714582" cy="401357"/>
          </a:xfrm>
          <a:prstGeom prst="rect">
            <a:avLst/>
          </a:prstGeom>
        </p:spPr>
      </p:pic>
      <p:pic>
        <p:nvPicPr>
          <p:cNvPr id="27" name="Image 2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172" y="3619415"/>
            <a:ext cx="691044" cy="183018"/>
          </a:xfrm>
          <a:prstGeom prst="rect">
            <a:avLst/>
          </a:prstGeom>
        </p:spPr>
      </p:pic>
      <p:pic>
        <p:nvPicPr>
          <p:cNvPr id="29" name="Image 28"/>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72567" y="3925669"/>
            <a:ext cx="517294" cy="215194"/>
          </a:xfrm>
          <a:prstGeom prst="rect">
            <a:avLst/>
          </a:prstGeom>
        </p:spPr>
      </p:pic>
      <p:pic>
        <p:nvPicPr>
          <p:cNvPr id="30" name="Image 29"/>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187536" y="3993924"/>
            <a:ext cx="1301201" cy="324075"/>
          </a:xfrm>
          <a:prstGeom prst="rect">
            <a:avLst/>
          </a:prstGeom>
        </p:spPr>
      </p:pic>
      <p:pic>
        <p:nvPicPr>
          <p:cNvPr id="31" name="Image 3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546638" y="3876848"/>
            <a:ext cx="431590" cy="287727"/>
          </a:xfrm>
          <a:prstGeom prst="rect">
            <a:avLst/>
          </a:prstGeom>
        </p:spPr>
      </p:pic>
      <p:pic>
        <p:nvPicPr>
          <p:cNvPr id="32" name="Image 3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106463" y="3925669"/>
            <a:ext cx="698500" cy="392329"/>
          </a:xfrm>
          <a:prstGeom prst="rect">
            <a:avLst/>
          </a:prstGeom>
        </p:spPr>
      </p:pic>
      <p:pic>
        <p:nvPicPr>
          <p:cNvPr id="33" name="Image 3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998494" y="3865553"/>
            <a:ext cx="565940" cy="249247"/>
          </a:xfrm>
          <a:prstGeom prst="rect">
            <a:avLst/>
          </a:prstGeom>
        </p:spPr>
      </p:pic>
      <p:pic>
        <p:nvPicPr>
          <p:cNvPr id="34" name="Image 33"/>
          <p:cNvPicPr>
            <a:picLocks noChangeAspect="1"/>
          </p:cNvPicPr>
          <p:nvPr/>
        </p:nvPicPr>
        <p:blipFill rotWithShape="1">
          <a:blip r:embed="rId34">
            <a:extLst>
              <a:ext uri="{28A0092B-C50C-407E-A947-70E740481C1C}">
                <a14:useLocalDpi xmlns:a14="http://schemas.microsoft.com/office/drawing/2010/main" val="0"/>
              </a:ext>
            </a:extLst>
          </a:blip>
          <a:srcRect t="34126" b="36075"/>
          <a:stretch/>
        </p:blipFill>
        <p:spPr>
          <a:xfrm>
            <a:off x="6724292" y="3993923"/>
            <a:ext cx="1022875" cy="324075"/>
          </a:xfrm>
          <a:prstGeom prst="rect">
            <a:avLst/>
          </a:prstGeom>
        </p:spPr>
      </p:pic>
      <p:pic>
        <p:nvPicPr>
          <p:cNvPr id="36" name="Image 35"/>
          <p:cNvPicPr>
            <a:picLocks noChangeAspect="1"/>
          </p:cNvPicPr>
          <p:nvPr/>
        </p:nvPicPr>
        <p:blipFill rotWithShape="1">
          <a:blip r:embed="rId35">
            <a:extLst>
              <a:ext uri="{28A0092B-C50C-407E-A947-70E740481C1C}">
                <a14:useLocalDpi xmlns:a14="http://schemas.microsoft.com/office/drawing/2010/main" val="0"/>
              </a:ext>
            </a:extLst>
          </a:blip>
          <a:srcRect l="23147" t="33040" r="24560" b="44347"/>
          <a:stretch/>
        </p:blipFill>
        <p:spPr>
          <a:xfrm>
            <a:off x="1835696" y="4135194"/>
            <a:ext cx="759605" cy="182805"/>
          </a:xfrm>
          <a:prstGeom prst="rect">
            <a:avLst/>
          </a:prstGeom>
        </p:spPr>
      </p:pic>
    </p:spTree>
    <p:extLst>
      <p:ext uri="{BB962C8B-B14F-4D97-AF65-F5344CB8AC3E}">
        <p14:creationId xmlns:p14="http://schemas.microsoft.com/office/powerpoint/2010/main" val="31994285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0501" y="743585"/>
            <a:ext cx="7239000" cy="970270"/>
          </a:xfrm>
        </p:spPr>
        <p:txBody>
          <a:bodyPr>
            <a:noAutofit/>
          </a:bodyPr>
          <a:lstStyle/>
          <a:p>
            <a:r>
              <a:rPr lang="en-US" sz="2900" u="none" dirty="0" smtClean="0">
                <a:latin typeface="Source Sans Pro"/>
                <a:cs typeface="Source Sans Pro"/>
              </a:rPr>
              <a:t>Juvenile Car Seat and High Chair markets</a:t>
            </a:r>
            <a:r>
              <a:rPr lang="en-US" sz="2900" u="none" smtClean="0"/>
              <a:t/>
            </a:r>
            <a:br>
              <a:rPr lang="en-US" sz="2900" u="none" smtClean="0"/>
            </a:br>
            <a:r>
              <a:rPr lang="en-US" sz="2900" u="none" smtClean="0">
                <a:latin typeface="Source Sans Pro Light"/>
                <a:cs typeface="Source Sans Pro Light"/>
              </a:rPr>
              <a:t>Total annual </a:t>
            </a:r>
            <a:r>
              <a:rPr lang="en-US" sz="2900" u="none" dirty="0" smtClean="0">
                <a:latin typeface="Source Sans Pro Light"/>
                <a:cs typeface="Source Sans Pro Light"/>
              </a:rPr>
              <a:t>sales : 13.5 million units / 1 340 M€</a:t>
            </a:r>
            <a:endParaRPr lang="en-US" sz="2900" u="none" dirty="0">
              <a:latin typeface="Source Sans Pro Light"/>
              <a:cs typeface="Source Sans Pro Light"/>
            </a:endParaRPr>
          </a:p>
        </p:txBody>
      </p:sp>
      <p:sp>
        <p:nvSpPr>
          <p:cNvPr id="7" name="Espace réservé du numéro de diapositive 6"/>
          <p:cNvSpPr>
            <a:spLocks noGrp="1"/>
          </p:cNvSpPr>
          <p:nvPr>
            <p:ph type="sldNum" sz="quarter" idx="10"/>
          </p:nvPr>
        </p:nvSpPr>
        <p:spPr/>
        <p:txBody>
          <a:bodyPr/>
          <a:lstStyle/>
          <a:p>
            <a:fld id="{10F72897-C1E3-DB4B-9044-3B86E305D7F6}" type="slidenum">
              <a:rPr lang="en-US" smtClean="0"/>
              <a:pPr/>
              <a:t>9</a:t>
            </a:fld>
            <a:endParaRPr lang="en-US" dirty="0"/>
          </a:p>
        </p:txBody>
      </p:sp>
      <p:sp>
        <p:nvSpPr>
          <p:cNvPr id="9" name="ZoneTexte 8"/>
          <p:cNvSpPr txBox="1"/>
          <p:nvPr/>
        </p:nvSpPr>
        <p:spPr>
          <a:xfrm>
            <a:off x="5028731" y="2148359"/>
            <a:ext cx="3040230" cy="369332"/>
          </a:xfrm>
          <a:prstGeom prst="rect">
            <a:avLst/>
          </a:prstGeom>
          <a:noFill/>
        </p:spPr>
        <p:txBody>
          <a:bodyPr wrap="square" rtlCol="0">
            <a:spAutoFit/>
          </a:bodyPr>
          <a:lstStyle/>
          <a:p>
            <a:pPr algn="ctr"/>
            <a:r>
              <a:rPr lang="en-US" b="1" dirty="0" smtClean="0">
                <a:solidFill>
                  <a:srgbClr val="5C73A9"/>
                </a:solidFill>
                <a:latin typeface="Source Sans Pro Light"/>
                <a:ea typeface="Helvetica Neue Thin" charset="0"/>
                <a:cs typeface="Source Sans Pro Light"/>
              </a:rPr>
              <a:t>High</a:t>
            </a:r>
            <a:r>
              <a:rPr lang="en-US" sz="1600" b="1" dirty="0" smtClean="0">
                <a:solidFill>
                  <a:srgbClr val="5C73A9"/>
                </a:solidFill>
                <a:latin typeface="Source Sans Pro Light"/>
                <a:ea typeface="Helvetica Neue Thin" charset="0"/>
                <a:cs typeface="Source Sans Pro Light"/>
              </a:rPr>
              <a:t> Chair: </a:t>
            </a:r>
            <a:r>
              <a:rPr lang="en-US" sz="1600" b="1" dirty="0">
                <a:solidFill>
                  <a:srgbClr val="5C73A9"/>
                </a:solidFill>
                <a:latin typeface="Source Sans Pro Light"/>
                <a:ea typeface="Helvetica Neue Thin" charset="0"/>
                <a:cs typeface="Source Sans Pro Light"/>
              </a:rPr>
              <a:t>7</a:t>
            </a:r>
            <a:r>
              <a:rPr lang="en-US" sz="1600" b="1" dirty="0" smtClean="0">
                <a:solidFill>
                  <a:srgbClr val="5C73A9"/>
                </a:solidFill>
                <a:latin typeface="Source Sans Pro Light"/>
                <a:ea typeface="Helvetica Neue Thin" charset="0"/>
                <a:cs typeface="Source Sans Pro Light"/>
              </a:rPr>
              <a:t> M units / year</a:t>
            </a:r>
            <a:r>
              <a:rPr lang="en-US" sz="1600" b="1" dirty="0" smtClean="0">
                <a:solidFill>
                  <a:srgbClr val="5C73A9"/>
                </a:solidFill>
                <a:latin typeface="Source Sans Pro Light"/>
                <a:cs typeface="Source Sans Pro Light"/>
              </a:rPr>
              <a:t> </a:t>
            </a:r>
          </a:p>
        </p:txBody>
      </p:sp>
      <p:sp>
        <p:nvSpPr>
          <p:cNvPr id="8" name="ZoneTexte 11"/>
          <p:cNvSpPr txBox="1">
            <a:spLocks noChangeArrowheads="1"/>
          </p:cNvSpPr>
          <p:nvPr/>
        </p:nvSpPr>
        <p:spPr bwMode="auto">
          <a:xfrm>
            <a:off x="12699" y="6575425"/>
            <a:ext cx="904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fr-FR" sz="1100" dirty="0" smtClean="0"/>
              <a:t>Source: GFK 2014</a:t>
            </a:r>
            <a:endParaRPr lang="en-US" altLang="fr-FR" sz="1100" dirty="0"/>
          </a:p>
        </p:txBody>
      </p:sp>
      <p:graphicFrame>
        <p:nvGraphicFramePr>
          <p:cNvPr id="4" name="Graphique 3"/>
          <p:cNvGraphicFramePr/>
          <p:nvPr>
            <p:extLst>
              <p:ext uri="{D42A27DB-BD31-4B8C-83A1-F6EECF244321}">
                <p14:modId xmlns:p14="http://schemas.microsoft.com/office/powerpoint/2010/main" val="3849501103"/>
              </p:ext>
            </p:extLst>
          </p:nvPr>
        </p:nvGraphicFramePr>
        <p:xfrm>
          <a:off x="5028731" y="2641256"/>
          <a:ext cx="3040230" cy="2621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Graphique 12"/>
          <p:cNvGraphicFramePr/>
          <p:nvPr>
            <p:extLst>
              <p:ext uri="{D42A27DB-BD31-4B8C-83A1-F6EECF244321}">
                <p14:modId xmlns:p14="http://schemas.microsoft.com/office/powerpoint/2010/main" val="3254187628"/>
              </p:ext>
            </p:extLst>
          </p:nvPr>
        </p:nvGraphicFramePr>
        <p:xfrm>
          <a:off x="584586" y="2641256"/>
          <a:ext cx="3172473" cy="2621364"/>
        </p:xfrm>
        <a:graphic>
          <a:graphicData uri="http://schemas.openxmlformats.org/drawingml/2006/chart">
            <c:chart xmlns:c="http://schemas.openxmlformats.org/drawingml/2006/chart" xmlns:r="http://schemas.openxmlformats.org/officeDocument/2006/relationships" r:id="rId4"/>
          </a:graphicData>
        </a:graphic>
      </p:graphicFrame>
      <p:sp>
        <p:nvSpPr>
          <p:cNvPr id="14" name="ZoneTexte 13"/>
          <p:cNvSpPr txBox="1"/>
          <p:nvPr/>
        </p:nvSpPr>
        <p:spPr>
          <a:xfrm>
            <a:off x="584586" y="2143269"/>
            <a:ext cx="3359276" cy="369332"/>
          </a:xfrm>
          <a:prstGeom prst="rect">
            <a:avLst/>
          </a:prstGeom>
          <a:noFill/>
        </p:spPr>
        <p:txBody>
          <a:bodyPr wrap="square" rtlCol="0">
            <a:spAutoFit/>
          </a:bodyPr>
          <a:lstStyle/>
          <a:p>
            <a:pPr algn="ctr"/>
            <a:r>
              <a:rPr lang="en-US" b="1" dirty="0" smtClean="0">
                <a:solidFill>
                  <a:srgbClr val="5C73A9"/>
                </a:solidFill>
                <a:latin typeface="Source Sans Pro Light"/>
                <a:ea typeface="Helvetica Neue Thin" charset="0"/>
                <a:cs typeface="Source Sans Pro Light"/>
              </a:rPr>
              <a:t>Car Seat: 6.5 M units ( Group 0-1</a:t>
            </a:r>
            <a:r>
              <a:rPr lang="en-US" b="1" dirty="0">
                <a:solidFill>
                  <a:srgbClr val="5C73A9"/>
                </a:solidFill>
                <a:latin typeface="Source Sans Pro Light"/>
                <a:ea typeface="Helvetica Neue Thin" charset="0"/>
                <a:cs typeface="Source Sans Pro Light"/>
              </a:rPr>
              <a:t>)</a:t>
            </a:r>
            <a:endParaRPr lang="en-US" b="1" dirty="0" smtClean="0">
              <a:solidFill>
                <a:srgbClr val="5C73A9"/>
              </a:solidFill>
              <a:latin typeface="Source Sans Pro Light"/>
              <a:cs typeface="Source Sans Pro Light"/>
            </a:endParaRPr>
          </a:p>
        </p:txBody>
      </p:sp>
      <p:sp>
        <p:nvSpPr>
          <p:cNvPr id="15" name="ZoneTexte 14"/>
          <p:cNvSpPr txBox="1"/>
          <p:nvPr/>
        </p:nvSpPr>
        <p:spPr>
          <a:xfrm>
            <a:off x="584586" y="5409794"/>
            <a:ext cx="3359276" cy="584776"/>
          </a:xfrm>
          <a:prstGeom prst="rect">
            <a:avLst/>
          </a:prstGeom>
          <a:solidFill>
            <a:srgbClr val="5C73A9"/>
          </a:solidFill>
        </p:spPr>
        <p:txBody>
          <a:bodyPr wrap="square" rtlCol="0">
            <a:spAutoFit/>
          </a:bodyPr>
          <a:lstStyle/>
          <a:p>
            <a:pPr algn="ctr"/>
            <a:r>
              <a:rPr lang="en-US" sz="1600" dirty="0" smtClean="0">
                <a:solidFill>
                  <a:schemeClr val="bg1"/>
                </a:solidFill>
                <a:latin typeface="Source Sans Pro Light"/>
                <a:cs typeface="Source Sans Pro Light"/>
              </a:rPr>
              <a:t>Average retail price: 120€</a:t>
            </a:r>
          </a:p>
          <a:p>
            <a:pPr algn="ctr"/>
            <a:r>
              <a:rPr lang="en-US" sz="1600" b="1" dirty="0" smtClean="0">
                <a:solidFill>
                  <a:schemeClr val="bg1"/>
                </a:solidFill>
                <a:latin typeface="Source Sans Pro Light"/>
                <a:cs typeface="Source Sans Pro Light"/>
              </a:rPr>
              <a:t>Group 0-1 retail market = 780 M€</a:t>
            </a:r>
            <a:endParaRPr lang="en-US" sz="1600" b="1" dirty="0">
              <a:solidFill>
                <a:schemeClr val="bg1"/>
              </a:solidFill>
              <a:latin typeface="Source Sans Pro Light"/>
              <a:cs typeface="Source Sans Pro Light"/>
            </a:endParaRPr>
          </a:p>
        </p:txBody>
      </p:sp>
      <p:sp>
        <p:nvSpPr>
          <p:cNvPr id="16" name="ZoneTexte 15"/>
          <p:cNvSpPr txBox="1"/>
          <p:nvPr/>
        </p:nvSpPr>
        <p:spPr>
          <a:xfrm>
            <a:off x="5047360" y="5409795"/>
            <a:ext cx="3021601" cy="584776"/>
          </a:xfrm>
          <a:prstGeom prst="rect">
            <a:avLst/>
          </a:prstGeom>
          <a:solidFill>
            <a:srgbClr val="5C73A9"/>
          </a:solidFill>
        </p:spPr>
        <p:txBody>
          <a:bodyPr wrap="square" rtlCol="0">
            <a:spAutoFit/>
          </a:bodyPr>
          <a:lstStyle/>
          <a:p>
            <a:pPr algn="ctr"/>
            <a:r>
              <a:rPr lang="en-US" sz="1600" dirty="0" smtClean="0">
                <a:solidFill>
                  <a:schemeClr val="bg1"/>
                </a:solidFill>
                <a:latin typeface="Source Sans Pro Light"/>
                <a:cs typeface="Source Sans Pro Light"/>
              </a:rPr>
              <a:t>Average retail price: 80€</a:t>
            </a:r>
          </a:p>
          <a:p>
            <a:pPr algn="ctr"/>
            <a:r>
              <a:rPr lang="en-US" sz="1600" b="1" dirty="0" smtClean="0">
                <a:solidFill>
                  <a:schemeClr val="bg1"/>
                </a:solidFill>
                <a:latin typeface="Source Sans Pro Light"/>
                <a:cs typeface="Source Sans Pro Light"/>
              </a:rPr>
              <a:t>Total retail market = 560 M€</a:t>
            </a:r>
            <a:endParaRPr lang="en-US" sz="1600" b="1" dirty="0">
              <a:solidFill>
                <a:schemeClr val="bg1"/>
              </a:solidFill>
              <a:latin typeface="Source Sans Pro Light"/>
              <a:cs typeface="Source Sans Pro Light"/>
            </a:endParaRPr>
          </a:p>
        </p:txBody>
      </p:sp>
      <p:pic>
        <p:nvPicPr>
          <p:cNvPr id="11" name="Image 10"/>
          <p:cNvPicPr>
            <a:picLocks noChangeAspect="1"/>
          </p:cNvPicPr>
          <p:nvPr/>
        </p:nvPicPr>
        <p:blipFill>
          <a:blip r:embed="rId5"/>
          <a:stretch>
            <a:fillRect/>
          </a:stretch>
        </p:blipFill>
        <p:spPr>
          <a:xfrm>
            <a:off x="584586" y="6428619"/>
            <a:ext cx="7912100" cy="50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luebeep">
      <a:dk1>
        <a:srgbClr val="000000"/>
      </a:dk1>
      <a:lt1>
        <a:srgbClr val="FFFFFF"/>
      </a:lt1>
      <a:dk2>
        <a:srgbClr val="212121"/>
      </a:dk2>
      <a:lt2>
        <a:srgbClr val="EBEBEB"/>
      </a:lt2>
      <a:accent1>
        <a:srgbClr val="4076BA"/>
      </a:accent1>
      <a:accent2>
        <a:srgbClr val="989898"/>
      </a:accent2>
      <a:accent3>
        <a:srgbClr val="294F7F"/>
      </a:accent3>
      <a:accent4>
        <a:srgbClr val="83B7FF"/>
      </a:accent4>
      <a:accent5>
        <a:srgbClr val="596169"/>
      </a:accent5>
      <a:accent6>
        <a:srgbClr val="C0DFFF"/>
      </a:accent6>
      <a:hlink>
        <a:srgbClr val="3085ED"/>
      </a:hlink>
      <a:folHlink>
        <a:srgbClr val="82B6F4"/>
      </a:folHlink>
    </a:clrScheme>
    <a:fontScheme name="Bureau">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29156</TotalTime>
  <Words>1366</Words>
  <Application>Microsoft Macintosh PowerPoint</Application>
  <PresentationFormat>Présentation à l'écran (4:3)</PresentationFormat>
  <Paragraphs>396</Paragraphs>
  <Slides>22</Slides>
  <Notes>13</Notes>
  <HiddenSlides>0</HiddenSlides>
  <MMClips>0</MMClips>
  <ScaleCrop>false</ScaleCrop>
  <HeadingPairs>
    <vt:vector size="4" baseType="variant">
      <vt:variant>
        <vt:lpstr>Thème</vt:lpstr>
      </vt:variant>
      <vt:variant>
        <vt:i4>1</vt:i4>
      </vt:variant>
      <vt:variant>
        <vt:lpstr>Titres des diapositives</vt:lpstr>
      </vt:variant>
      <vt:variant>
        <vt:i4>22</vt:i4>
      </vt:variant>
    </vt:vector>
  </HeadingPairs>
  <TitlesOfParts>
    <vt:vector size="23" baseType="lpstr">
      <vt:lpstr>Thème Office</vt:lpstr>
      <vt:lpstr>Présentation PowerPoint</vt:lpstr>
      <vt:lpstr>Children are exposed to injuries and death </vt:lpstr>
      <vt:lpstr>Our Mission </vt:lpstr>
      <vt:lpstr>A team of experts</vt:lpstr>
      <vt:lpstr>Présentation PowerPoint</vt:lpstr>
      <vt:lpstr>Two Car Seat solutions  designed for the OEM market  </vt:lpstr>
      <vt:lpstr>One Highchair solution  for both OEM and distributors</vt:lpstr>
      <vt:lpstr>Présentation PowerPoint</vt:lpstr>
      <vt:lpstr>Juvenile Car Seat and High Chair markets Total annual sales : 13.5 million units / 1 340 M€</vt:lpstr>
      <vt:lpstr>Bluebeep product benefits: </vt:lpstr>
      <vt:lpstr>No competition, except for Car Seat Guardian</vt:lpstr>
      <vt:lpstr>Présentation PowerPoint</vt:lpstr>
      <vt:lpstr>Présentation PowerPoint</vt:lpstr>
      <vt:lpstr>Présentation PowerPoint</vt:lpstr>
      <vt:lpstr> 2016-2017 Key Milestones  </vt:lpstr>
      <vt:lpstr>Présentation PowerPoint</vt:lpstr>
      <vt:lpstr>Présentation PowerPoint</vt:lpstr>
      <vt:lpstr>Présentation PowerPoint</vt:lpstr>
      <vt:lpstr>          Edouard Dupont-Madinier 06 17 11 65 37  info@bluebeep.eu www.bluebeep.fr </vt:lpstr>
      <vt:lpstr>Présentation PowerPoint</vt:lpstr>
      <vt:lpstr>Présentation PowerPoint</vt:lpstr>
      <vt:lpstr>Investissement PME </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subject/>
  <dc:creator>EDM</dc:creator>
  <cp:keywords/>
  <dc:description/>
  <cp:lastModifiedBy>DUPONT-MADINIER</cp:lastModifiedBy>
  <cp:revision>542</cp:revision>
  <dcterms:created xsi:type="dcterms:W3CDTF">2016-07-30T14:07:43Z</dcterms:created>
  <dcterms:modified xsi:type="dcterms:W3CDTF">2016-11-06T16:39:34Z</dcterms:modified>
  <cp:category/>
</cp:coreProperties>
</file>